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90" r:id="rId4"/>
    <p:sldId id="270" r:id="rId5"/>
    <p:sldId id="267" r:id="rId6"/>
    <p:sldId id="272" r:id="rId7"/>
    <p:sldId id="273" r:id="rId8"/>
    <p:sldId id="274" r:id="rId9"/>
    <p:sldId id="275" r:id="rId10"/>
    <p:sldId id="276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1" r:id="rId21"/>
    <p:sldId id="292" r:id="rId22"/>
    <p:sldId id="293" r:id="rId23"/>
    <p:sldId id="294" r:id="rId24"/>
    <p:sldId id="295" r:id="rId25"/>
    <p:sldId id="296" r:id="rId26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588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8/13/2019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thank you to everyone for coming.</a:t>
            </a:r>
          </a:p>
          <a:p>
            <a:r>
              <a:rPr lang="en-US" dirty="0"/>
              <a:t>After learning that our institution was improving policies regarding our treatment of student concussions, I felt that it would be beneficial to our faculty to have the opportunity to hear why this topic is so important.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34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will be outlined to you by team physicians</a:t>
            </a:r>
          </a:p>
          <a:p>
            <a:r>
              <a:rPr lang="en-US" dirty="0"/>
              <a:t>You don’t have to know all of the possible accommodations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29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59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1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0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7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43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44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43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04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42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3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19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64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7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-Dinger and bell ringer are outdated terms that were used for several years in both sideline practice and by coaching staffs to identify what we know as a head injury or concussion. </a:t>
            </a:r>
          </a:p>
          <a:p>
            <a:endParaRPr lang="en-US" dirty="0"/>
          </a:p>
          <a:p>
            <a:r>
              <a:rPr lang="en-US" dirty="0"/>
              <a:t>-Today we know that a concussion is an injury to the brain. </a:t>
            </a:r>
          </a:p>
          <a:p>
            <a:r>
              <a:rPr lang="en-US" dirty="0"/>
              <a:t>	-Discuss definition</a:t>
            </a:r>
          </a:p>
          <a:p>
            <a:endParaRPr lang="en-US" dirty="0"/>
          </a:p>
          <a:p>
            <a:r>
              <a:rPr lang="en-US" dirty="0"/>
              <a:t>-Concussions are the invisible injury because you cannot see the damage done to the injured body part.</a:t>
            </a:r>
          </a:p>
          <a:p>
            <a:r>
              <a:rPr lang="en-US" dirty="0"/>
              <a:t>	-Avocado example</a:t>
            </a:r>
          </a:p>
          <a:p>
            <a:r>
              <a:rPr lang="en-US" dirty="0"/>
              <a:t>		-Black spots in an avocado </a:t>
            </a:r>
          </a:p>
          <a:p>
            <a:r>
              <a:rPr lang="en-US" dirty="0"/>
              <a:t>		-You cannot tell from the outside that the fruit has 		over-ripened.</a:t>
            </a:r>
          </a:p>
          <a:p>
            <a:r>
              <a:rPr lang="en-US" dirty="0"/>
              <a:t>	-Neural synapses are damaged and do not always display structural 	damage.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5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-Display Charts from High School concussion rates</a:t>
            </a:r>
          </a:p>
          <a:p>
            <a:r>
              <a:rPr lang="en-US" dirty="0"/>
              <a:t>	-What can we determine from this data?</a:t>
            </a:r>
          </a:p>
          <a:p>
            <a:r>
              <a:rPr lang="en-US" dirty="0"/>
              <a:t>		-Are concussions truly occurring more often or is it an 		increase in reporting.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Concussions will affect four areas</a:t>
            </a:r>
          </a:p>
          <a:p>
            <a:r>
              <a:rPr lang="en-US" dirty="0"/>
              <a:t>Remember that this is a brain injury. This is going to affect each patient individually and much of this will be based on their biopsychosocial model. </a:t>
            </a:r>
          </a:p>
          <a:p>
            <a:r>
              <a:rPr lang="en-US" dirty="0"/>
              <a:t>	How much support do they have at home?</a:t>
            </a:r>
          </a:p>
          <a:p>
            <a:r>
              <a:rPr lang="en-US" dirty="0"/>
              <a:t>	Is this their first injury</a:t>
            </a:r>
          </a:p>
          <a:p>
            <a:r>
              <a:rPr lang="en-US" dirty="0"/>
              <a:t>	Are they letting the team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6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1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8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your students, this might be a student who falls asleep often anyway.</a:t>
            </a:r>
          </a:p>
          <a:p>
            <a:r>
              <a:rPr lang="en-US" dirty="0"/>
              <a:t>	Does anything seem irregular</a:t>
            </a:r>
          </a:p>
          <a:p>
            <a:r>
              <a:rPr lang="en-US" dirty="0"/>
              <a:t>Keep in mind that their inability to sleep will affect their ability to concentrate and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8/13/2019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8/13/2019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8/13/2019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8/13/2019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adsup/basics/concussion_whati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Concussion:</a:t>
            </a:r>
            <a:br>
              <a:rPr lang="en-US" dirty="0"/>
            </a:br>
            <a:r>
              <a:rPr lang="en-US" dirty="0"/>
              <a:t>A College Faculty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Farr, Ed. D., ATC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Absence from school or half day attendance.</a:t>
            </a:r>
          </a:p>
          <a:p>
            <a:pPr lvl="1"/>
            <a:r>
              <a:rPr lang="en-US" dirty="0"/>
              <a:t>Decreases activity by brain allowing for rest.</a:t>
            </a:r>
          </a:p>
          <a:p>
            <a:r>
              <a:rPr lang="en-US" dirty="0"/>
              <a:t>Avoidance of extensive technology use.</a:t>
            </a:r>
          </a:p>
          <a:p>
            <a:pPr lvl="1"/>
            <a:r>
              <a:rPr lang="en-US" dirty="0"/>
              <a:t>Technology makes the brain work hard, thus not allowing rest.</a:t>
            </a:r>
          </a:p>
          <a:p>
            <a:r>
              <a:rPr lang="en-US" dirty="0"/>
              <a:t>No participation in any physical activity. </a:t>
            </a:r>
          </a:p>
          <a:p>
            <a:pPr lvl="1"/>
            <a:r>
              <a:rPr lang="en-US" dirty="0"/>
              <a:t>Magnifies symptoms, increases the risk of second impact syndrome.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The key to any student recovering  quickly is REST!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3352800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I’ve heard of return to play; what about return to school?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According to Carson et al. (2014) “ in 44.7% of concussion cases, the patient returned to school too soon.”</a:t>
            </a:r>
          </a:p>
          <a:p>
            <a:r>
              <a:rPr lang="en-US" dirty="0"/>
              <a:t>5 total phases</a:t>
            </a:r>
          </a:p>
          <a:p>
            <a:r>
              <a:rPr lang="en-US" dirty="0"/>
              <a:t>Very similar to a graduated return to play (RTP) protocol</a:t>
            </a:r>
          </a:p>
          <a:p>
            <a:r>
              <a:rPr lang="en-US" dirty="0"/>
              <a:t>Allows for student to readjust slowly and at their own pace.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3" y="2646426"/>
            <a:ext cx="4419600" cy="2784348"/>
          </a:xfrm>
        </p:spPr>
      </p:pic>
    </p:spTree>
    <p:extLst>
      <p:ext uri="{BB962C8B-B14F-4D97-AF65-F5344CB8AC3E}">
        <p14:creationId xmlns:p14="http://schemas.microsoft.com/office/powerpoint/2010/main" val="14903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One (No School)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Dependent on symptoms</a:t>
            </a:r>
          </a:p>
          <a:p>
            <a:r>
              <a:rPr lang="en-US" dirty="0"/>
              <a:t>This stage allows for most rest and healing to occur.</a:t>
            </a:r>
          </a:p>
          <a:p>
            <a:r>
              <a:rPr lang="en-US" dirty="0"/>
              <a:t>What might be recommended</a:t>
            </a:r>
          </a:p>
          <a:p>
            <a:pPr lvl="1"/>
            <a:r>
              <a:rPr lang="en-US" dirty="0"/>
              <a:t>No school</a:t>
            </a:r>
          </a:p>
          <a:p>
            <a:pPr lvl="1"/>
            <a:r>
              <a:rPr lang="en-US" dirty="0"/>
              <a:t>No unnecessary technology</a:t>
            </a:r>
          </a:p>
          <a:p>
            <a:pPr lvl="1"/>
            <a:r>
              <a:rPr lang="en-US" dirty="0"/>
              <a:t>No physical activity</a:t>
            </a:r>
          </a:p>
          <a:p>
            <a:pPr lvl="1"/>
            <a:r>
              <a:rPr lang="en-US" dirty="0"/>
              <a:t>Strict cognitive rest is not needed in those with mild concussion.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(Carson 2014), (McGrath 2010), (Irvine et al. 2017)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63" y="2595562"/>
            <a:ext cx="2857500" cy="2886075"/>
          </a:xfrm>
        </p:spPr>
      </p:pic>
    </p:spTree>
    <p:extLst>
      <p:ext uri="{BB962C8B-B14F-4D97-AF65-F5344CB8AC3E}">
        <p14:creationId xmlns:p14="http://schemas.microsoft.com/office/powerpoint/2010/main" val="38199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Two (Half Day Attendance)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Symptoms have decreased to a manageable level.</a:t>
            </a:r>
          </a:p>
          <a:p>
            <a:pPr lvl="1"/>
            <a:r>
              <a:rPr lang="en-US" dirty="0"/>
              <a:t>Headaches are mild and less frequent.</a:t>
            </a:r>
          </a:p>
          <a:p>
            <a:pPr lvl="1"/>
            <a:r>
              <a:rPr lang="en-US" dirty="0"/>
              <a:t>Ability to concentrate is beginning to return</a:t>
            </a:r>
          </a:p>
          <a:p>
            <a:r>
              <a:rPr lang="en-US" dirty="0"/>
              <a:t>Still avoid tasks that increase or produce symptoms</a:t>
            </a:r>
          </a:p>
          <a:p>
            <a:r>
              <a:rPr lang="en-US" dirty="0"/>
              <a:t>What might be recommended</a:t>
            </a:r>
          </a:p>
          <a:p>
            <a:pPr lvl="1"/>
            <a:r>
              <a:rPr lang="en-US" dirty="0"/>
              <a:t>Focus on core subjects</a:t>
            </a:r>
          </a:p>
          <a:p>
            <a:pPr lvl="1"/>
            <a:r>
              <a:rPr lang="en-US" dirty="0"/>
              <a:t>No physical activity</a:t>
            </a:r>
          </a:p>
          <a:p>
            <a:pPr lvl="1"/>
            <a:r>
              <a:rPr lang="en-US" dirty="0"/>
              <a:t>Emphasize in school learning</a:t>
            </a:r>
          </a:p>
          <a:p>
            <a:pPr lvl="1"/>
            <a:r>
              <a:rPr lang="en-US" dirty="0"/>
              <a:t>Listen to student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0" y="2967037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5508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Three (Full Day Attendance w/ Accommodations)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Symptoms are almost gone</a:t>
            </a:r>
          </a:p>
          <a:p>
            <a:r>
              <a:rPr lang="en-US" dirty="0"/>
              <a:t>Student may still be triggered</a:t>
            </a:r>
          </a:p>
          <a:p>
            <a:r>
              <a:rPr lang="en-US" dirty="0"/>
              <a:t>What might be recommended</a:t>
            </a:r>
          </a:p>
          <a:p>
            <a:pPr lvl="1"/>
            <a:r>
              <a:rPr lang="en-US" dirty="0"/>
              <a:t>Limit to one test per day</a:t>
            </a:r>
          </a:p>
          <a:p>
            <a:pPr lvl="1"/>
            <a:r>
              <a:rPr lang="en-US" dirty="0"/>
              <a:t>Emphasize in class learning</a:t>
            </a:r>
          </a:p>
          <a:p>
            <a:pPr lvl="1"/>
            <a:r>
              <a:rPr lang="en-US" dirty="0"/>
              <a:t>Gradual increase of homework</a:t>
            </a:r>
          </a:p>
          <a:p>
            <a:pPr lvl="1"/>
            <a:r>
              <a:rPr lang="en-US" dirty="0"/>
              <a:t>No physical activity</a:t>
            </a:r>
          </a:p>
          <a:p>
            <a:pPr lvl="1"/>
            <a:r>
              <a:rPr lang="en-US" dirty="0"/>
              <a:t>Listen  to the student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58" y="2514600"/>
            <a:ext cx="2796805" cy="2547937"/>
          </a:xfrm>
        </p:spPr>
      </p:pic>
    </p:spTree>
    <p:extLst>
      <p:ext uri="{BB962C8B-B14F-4D97-AF65-F5344CB8AC3E}">
        <p14:creationId xmlns:p14="http://schemas.microsoft.com/office/powerpoint/2010/main" val="14735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Four (Full Day W/O Accommodations)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Mild or no symptoms</a:t>
            </a:r>
          </a:p>
          <a:p>
            <a:r>
              <a:rPr lang="en-US" dirty="0"/>
              <a:t>What might be recommended</a:t>
            </a:r>
          </a:p>
          <a:p>
            <a:pPr lvl="1"/>
            <a:r>
              <a:rPr lang="en-US" dirty="0"/>
              <a:t>Plan to makeup all missed work</a:t>
            </a:r>
          </a:p>
          <a:p>
            <a:pPr lvl="1"/>
            <a:r>
              <a:rPr lang="en-US" dirty="0"/>
              <a:t>No physical activity until released</a:t>
            </a:r>
          </a:p>
          <a:p>
            <a:pPr marL="576072" lvl="2" indent="0">
              <a:buNone/>
            </a:pPr>
            <a:r>
              <a:rPr lang="en-US" dirty="0"/>
              <a:t>RTP protocol completed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3" y="2491740"/>
            <a:ext cx="4419600" cy="3093720"/>
          </a:xfrm>
        </p:spPr>
      </p:pic>
    </p:spTree>
    <p:extLst>
      <p:ext uri="{BB962C8B-B14F-4D97-AF65-F5344CB8AC3E}">
        <p14:creationId xmlns:p14="http://schemas.microsoft.com/office/powerpoint/2010/main" val="18758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Five (Full school and Extracurricular)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symptoms</a:t>
            </a:r>
          </a:p>
          <a:p>
            <a:r>
              <a:rPr lang="en-US" dirty="0"/>
              <a:t>Must complete RTP protocol prior to retuning to full activity.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13" y="2895600"/>
            <a:ext cx="3429000" cy="2286000"/>
          </a:xfrm>
        </p:spPr>
      </p:pic>
    </p:spTree>
    <p:extLst>
      <p:ext uri="{BB962C8B-B14F-4D97-AF65-F5344CB8AC3E}">
        <p14:creationId xmlns:p14="http://schemas.microsoft.com/office/powerpoint/2010/main" val="26201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Symptoms to Look For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Dizziness</a:t>
            </a:r>
          </a:p>
          <a:p>
            <a:r>
              <a:rPr lang="en-US" dirty="0"/>
              <a:t>Headaches</a:t>
            </a:r>
          </a:p>
          <a:p>
            <a:r>
              <a:rPr lang="en-US" dirty="0"/>
              <a:t>Nausea</a:t>
            </a:r>
          </a:p>
          <a:p>
            <a:r>
              <a:rPr lang="en-US" dirty="0"/>
              <a:t>Inability to Concentrate</a:t>
            </a:r>
          </a:p>
          <a:p>
            <a:r>
              <a:rPr lang="en-US" dirty="0"/>
              <a:t>Fatigue or drowsiness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38" y="2786062"/>
            <a:ext cx="3333750" cy="2505075"/>
          </a:xfrm>
        </p:spPr>
      </p:pic>
    </p:spTree>
    <p:extLst>
      <p:ext uri="{BB962C8B-B14F-4D97-AF65-F5344CB8AC3E}">
        <p14:creationId xmlns:p14="http://schemas.microsoft.com/office/powerpoint/2010/main" val="5826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Concussions must be handled as a team approach.</a:t>
            </a:r>
          </a:p>
          <a:p>
            <a:pPr lvl="1"/>
            <a:r>
              <a:rPr lang="en-US" dirty="0"/>
              <a:t>Medical Staff</a:t>
            </a:r>
          </a:p>
          <a:p>
            <a:pPr lvl="1"/>
            <a:r>
              <a:rPr lang="en-US" dirty="0"/>
              <a:t>Faculty </a:t>
            </a:r>
          </a:p>
          <a:p>
            <a:pPr lvl="1"/>
            <a:r>
              <a:rPr lang="en-US" dirty="0"/>
              <a:t>Student</a:t>
            </a:r>
          </a:p>
          <a:p>
            <a:pPr lvl="1"/>
            <a:r>
              <a:rPr lang="en-US" dirty="0"/>
              <a:t>Coaches</a:t>
            </a:r>
          </a:p>
          <a:p>
            <a:r>
              <a:rPr lang="en-US"/>
              <a:t>STAY POSITIVE and DON’T RUSH</a:t>
            </a:r>
            <a:endParaRPr lang="en-US" dirty="0"/>
          </a:p>
          <a:p>
            <a:r>
              <a:rPr lang="en-US" dirty="0"/>
              <a:t>RTP and RTS are crucial in proper healing</a:t>
            </a:r>
          </a:p>
          <a:p>
            <a:pPr marL="301752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20" y="1905000"/>
            <a:ext cx="3374588" cy="420979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Broglio</a:t>
            </a:r>
            <a:r>
              <a:rPr lang="en-US" dirty="0"/>
              <a:t>, S. P., Cantu, R. C., </a:t>
            </a:r>
            <a:r>
              <a:rPr lang="en-US" dirty="0" err="1"/>
              <a:t>Gioia</a:t>
            </a:r>
            <a:r>
              <a:rPr lang="en-US" dirty="0"/>
              <a:t>, G. A., </a:t>
            </a:r>
            <a:r>
              <a:rPr lang="en-US" dirty="0" err="1"/>
              <a:t>Guskiewicz</a:t>
            </a:r>
            <a:r>
              <a:rPr lang="en-US" dirty="0"/>
              <a:t>, K. M., Kutcher, J., Palm, M., &amp; McLeod, T. C. V. (2014). National athletic trainers’ association position statement: Management of sport </a:t>
            </a:r>
            <a:r>
              <a:rPr lang="en-US" dirty="0" err="1"/>
              <a:t>concussion.</a:t>
            </a:r>
            <a:r>
              <a:rPr lang="en-US" i="1" dirty="0" err="1"/>
              <a:t>Journal</a:t>
            </a:r>
            <a:r>
              <a:rPr lang="en-US" i="1" dirty="0"/>
              <a:t> of Athletic Training</a:t>
            </a:r>
            <a:r>
              <a:rPr lang="en-US" dirty="0"/>
              <a:t>, </a:t>
            </a:r>
            <a:r>
              <a:rPr lang="en-US" i="1" dirty="0"/>
              <a:t>49</a:t>
            </a:r>
            <a:r>
              <a:rPr lang="en-US" dirty="0"/>
              <a:t>(2), 245–265. doi:10.4085/1062-6050-49.1.07</a:t>
            </a:r>
          </a:p>
          <a:p>
            <a:r>
              <a:rPr lang="en-US" dirty="0"/>
              <a:t>Carson, J. D., Lawrence, D. W., Kraft, S. A., </a:t>
            </a:r>
            <a:r>
              <a:rPr lang="en-US" dirty="0" err="1"/>
              <a:t>Garel</a:t>
            </a:r>
            <a:r>
              <a:rPr lang="en-US" dirty="0"/>
              <a:t>, A., Snow, C. L., Chatterjee, A., … Frémont, P. (2014). Premature return to play and return to learn after a sport-related concussion: Physician’s chart review. </a:t>
            </a:r>
            <a:r>
              <a:rPr lang="en-US" i="1" dirty="0"/>
              <a:t>Canadian Family Physician</a:t>
            </a:r>
            <a:r>
              <a:rPr lang="en-US" dirty="0"/>
              <a:t>, </a:t>
            </a:r>
            <a:r>
              <a:rPr lang="en-US" i="1" dirty="0"/>
              <a:t>60</a:t>
            </a:r>
            <a:r>
              <a:rPr lang="en-US" dirty="0"/>
              <a:t>(6), e310–e315.</a:t>
            </a:r>
          </a:p>
          <a:p>
            <a:r>
              <a:rPr lang="en-US" dirty="0"/>
              <a:t>CDC. (2015, February 16). </a:t>
            </a:r>
            <a:r>
              <a:rPr lang="en-US" i="1" dirty="0"/>
              <a:t>What is a concussion?</a:t>
            </a:r>
            <a:r>
              <a:rPr lang="en-US" dirty="0"/>
              <a:t>. Retrieved February 10, 2016, from </a:t>
            </a:r>
            <a:r>
              <a:rPr lang="en-US" dirty="0">
                <a:hlinkClick r:id="rId3"/>
              </a:rPr>
              <a:t>http://www.cdc.gov/headsup/basics/concussion_whatis.html</a:t>
            </a:r>
            <a:endParaRPr lang="en-US" dirty="0"/>
          </a:p>
          <a:p>
            <a:r>
              <a:rPr lang="en-US" dirty="0"/>
              <a:t>Concussions: Return-To-Sport and Return-To-Learn Considerations. (2015). </a:t>
            </a:r>
            <a:r>
              <a:rPr lang="en-US" i="1" dirty="0"/>
              <a:t>New York Family Medicine News</a:t>
            </a:r>
            <a:r>
              <a:rPr lang="en-US" dirty="0"/>
              <a:t>, 31-34 4p</a:t>
            </a:r>
          </a:p>
          <a:p>
            <a:r>
              <a:rPr lang="en-US" dirty="0" err="1"/>
              <a:t>Courson</a:t>
            </a:r>
            <a:r>
              <a:rPr lang="en-US" dirty="0"/>
              <a:t>, R., Goldenberg, M., Adams, K. G., Anderson, S. A., Colgate, B., Cooper, L., … </a:t>
            </a:r>
            <a:r>
              <a:rPr lang="en-US" dirty="0" err="1"/>
              <a:t>Turbak</a:t>
            </a:r>
            <a:r>
              <a:rPr lang="en-US" dirty="0"/>
              <a:t>, G. (2014). Inter-association consensus statement on best practices for sports medicine management for secondary schools and colleges. </a:t>
            </a:r>
            <a:r>
              <a:rPr lang="en-US" i="1" dirty="0"/>
              <a:t>Journal of Athletic Training</a:t>
            </a:r>
            <a:r>
              <a:rPr lang="en-US" dirty="0"/>
              <a:t>, </a:t>
            </a:r>
            <a:r>
              <a:rPr lang="en-US" i="1" dirty="0"/>
              <a:t>49</a:t>
            </a:r>
            <a:r>
              <a:rPr lang="en-US" dirty="0"/>
              <a:t>(1), 128–137. doi:10.4085/1062-6050-49.1.06</a:t>
            </a:r>
          </a:p>
          <a:p>
            <a:r>
              <a:rPr lang="en-US" dirty="0"/>
              <a:t>Dr. Julian </a:t>
            </a:r>
            <a:r>
              <a:rPr lang="en-US" dirty="0" err="1"/>
              <a:t>Bailes</a:t>
            </a:r>
            <a:r>
              <a:rPr lang="en-US" dirty="0"/>
              <a:t>: Risk of CTE does not equate to younger levels. (2015, October 12). Retrieved February 12, 2016, from http://usafootball.com/blogs/heads-up-football/post/11228/dr.-julian-bailes%3A-risk-of-cte-does-not-equate-to-younger-levels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Concussion</a:t>
            </a:r>
          </a:p>
          <a:p>
            <a:pPr lvl="1"/>
            <a:r>
              <a:rPr lang="en-US" dirty="0"/>
              <a:t>How it happens and how often.</a:t>
            </a:r>
          </a:p>
          <a:p>
            <a:r>
              <a:rPr lang="en-US" dirty="0"/>
              <a:t>Why Concussions should matter to faculty</a:t>
            </a:r>
          </a:p>
          <a:p>
            <a:r>
              <a:rPr lang="en-US" dirty="0"/>
              <a:t>What are the symptoms and how they affect learning</a:t>
            </a:r>
          </a:p>
          <a:p>
            <a:r>
              <a:rPr lang="en-US" dirty="0"/>
              <a:t>How should we return students to the classroom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DrewCHallett</a:t>
            </a:r>
            <a:r>
              <a:rPr lang="en-US" dirty="0"/>
              <a:t> (2014, September 27). </a:t>
            </a:r>
            <a:r>
              <a:rPr lang="en-US" i="1" dirty="0"/>
              <a:t>Shane Morris concussion &amp; Hoke Reinserts him</a:t>
            </a:r>
            <a:r>
              <a:rPr lang="en-US" dirty="0"/>
              <a:t> Retrieved from https://youtu.be/N1mIcYz-DM8</a:t>
            </a:r>
          </a:p>
          <a:p>
            <a:r>
              <a:rPr lang="en-US" dirty="0"/>
              <a:t>Gardner, A., Iverson, G. L., &amp; McCrory, P. (2013). Chronic traumatic encephalopathy in sport: A systematic review. </a:t>
            </a:r>
            <a:r>
              <a:rPr lang="en-US" i="1" dirty="0"/>
              <a:t>British Journal of Sports Medicine</a:t>
            </a:r>
            <a:r>
              <a:rPr lang="en-US" dirty="0"/>
              <a:t>, </a:t>
            </a:r>
            <a:r>
              <a:rPr lang="en-US" i="1" dirty="0"/>
              <a:t>48</a:t>
            </a:r>
            <a:r>
              <a:rPr lang="en-US" dirty="0"/>
              <a:t>(2), 84–90. doi:10.1136/bjsports-2013-092646</a:t>
            </a:r>
          </a:p>
          <a:p>
            <a:r>
              <a:rPr lang="en-US" dirty="0"/>
              <a:t>Giza, C. C., &amp; </a:t>
            </a:r>
            <a:r>
              <a:rPr lang="en-US" dirty="0" err="1"/>
              <a:t>Hovda</a:t>
            </a:r>
            <a:r>
              <a:rPr lang="en-US" dirty="0"/>
              <a:t>, D. A. (2014). The new </a:t>
            </a:r>
            <a:r>
              <a:rPr lang="en-US" dirty="0" err="1"/>
              <a:t>Neurometabolic</a:t>
            </a:r>
            <a:r>
              <a:rPr lang="en-US" dirty="0"/>
              <a:t> cascade of concussion. </a:t>
            </a:r>
            <a:r>
              <a:rPr lang="en-US" i="1" dirty="0"/>
              <a:t>Neurosurgery</a:t>
            </a:r>
            <a:r>
              <a:rPr lang="en-US" dirty="0"/>
              <a:t>, </a:t>
            </a:r>
            <a:r>
              <a:rPr lang="en-US" i="1" dirty="0"/>
              <a:t>75</a:t>
            </a:r>
            <a:r>
              <a:rPr lang="en-US" dirty="0"/>
              <a:t>, S24–S33. doi:10.1227/neu.0000000000000505</a:t>
            </a:r>
          </a:p>
          <a:p>
            <a:r>
              <a:rPr lang="en-US" dirty="0"/>
              <a:t>Hutchison, M. G., </a:t>
            </a:r>
            <a:r>
              <a:rPr lang="en-US" dirty="0" err="1"/>
              <a:t>Comper</a:t>
            </a:r>
            <a:r>
              <a:rPr lang="en-US" dirty="0"/>
              <a:t>, P., </a:t>
            </a:r>
            <a:r>
              <a:rPr lang="en-US" dirty="0" err="1"/>
              <a:t>Meeuwisse</a:t>
            </a:r>
            <a:r>
              <a:rPr lang="en-US" dirty="0"/>
              <a:t>, W. H., &amp; </a:t>
            </a:r>
            <a:r>
              <a:rPr lang="en-US" dirty="0" err="1"/>
              <a:t>Echemendia</a:t>
            </a:r>
            <a:r>
              <a:rPr lang="en-US" dirty="0"/>
              <a:t>, R. J. (2013). A systematic video analysis of national hockey league (NHL) concussions, part I: Who, when, where and what?. </a:t>
            </a:r>
            <a:r>
              <a:rPr lang="en-US" i="1" dirty="0"/>
              <a:t>British Journal of Sports Medicine</a:t>
            </a:r>
            <a:r>
              <a:rPr lang="en-US" dirty="0"/>
              <a:t>, </a:t>
            </a:r>
            <a:r>
              <a:rPr lang="en-US" i="1" dirty="0"/>
              <a:t>49</a:t>
            </a:r>
            <a:r>
              <a:rPr lang="en-US" dirty="0"/>
              <a:t>(8), 547–551. doi:10.1136/bjsports-2013-092234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Johnson, L. S. M. (2012). Return to play guidelines cannot solve the football-related concussion problem. </a:t>
            </a:r>
            <a:r>
              <a:rPr lang="en-US" i="1" dirty="0"/>
              <a:t>Journal of School Health</a:t>
            </a:r>
            <a:r>
              <a:rPr lang="en-US" dirty="0"/>
              <a:t>, </a:t>
            </a:r>
            <a:r>
              <a:rPr lang="en-US" i="1" dirty="0"/>
              <a:t>82</a:t>
            </a:r>
            <a:r>
              <a:rPr lang="en-US" dirty="0"/>
              <a:t>(4), 180–185. doi:10.1111/j.1746-1561.2011.00684.x</a:t>
            </a:r>
          </a:p>
          <a:p>
            <a:r>
              <a:rPr lang="en-US" dirty="0"/>
              <a:t>McGrath, N. (2010). Supporting the student-athlete’s return to the classroom after a sport-related concussion. </a:t>
            </a:r>
            <a:r>
              <a:rPr lang="en-US" i="1" dirty="0"/>
              <a:t>Journal of Athletic Training</a:t>
            </a:r>
            <a:r>
              <a:rPr lang="en-US" dirty="0"/>
              <a:t>, </a:t>
            </a:r>
            <a:r>
              <a:rPr lang="en-US" i="1" dirty="0"/>
              <a:t>45</a:t>
            </a:r>
            <a:r>
              <a:rPr lang="en-US" dirty="0"/>
              <a:t>(5), 492–498. doi:10.4085/1062-6050-45.5.492</a:t>
            </a:r>
          </a:p>
          <a:p>
            <a:r>
              <a:rPr lang="en-US" dirty="0"/>
              <a:t>McKee, A. C., Cantu, R. C., </a:t>
            </a:r>
            <a:r>
              <a:rPr lang="en-US" dirty="0" err="1"/>
              <a:t>Nowinski</a:t>
            </a:r>
            <a:r>
              <a:rPr lang="en-US" dirty="0"/>
              <a:t>, C. J., Hedley-Whyte, E. T., </a:t>
            </a:r>
            <a:r>
              <a:rPr lang="en-US" dirty="0" err="1"/>
              <a:t>Gavett</a:t>
            </a:r>
            <a:r>
              <a:rPr lang="en-US" dirty="0"/>
              <a:t>, B. E., </a:t>
            </a:r>
            <a:r>
              <a:rPr lang="en-US" dirty="0" err="1"/>
              <a:t>Budson</a:t>
            </a:r>
            <a:r>
              <a:rPr lang="en-US" dirty="0"/>
              <a:t>, A. E., … Stern, R. A. (2009). Chronic traumatic Encephalopathy in athletes. </a:t>
            </a:r>
            <a:r>
              <a:rPr lang="en-US" i="1" dirty="0"/>
              <a:t>Journal of Neuropathology and Experimental Neurology</a:t>
            </a:r>
            <a:r>
              <a:rPr lang="en-US" dirty="0"/>
              <a:t>, </a:t>
            </a:r>
            <a:r>
              <a:rPr lang="en-US" i="1" dirty="0"/>
              <a:t>68</a:t>
            </a:r>
            <a:r>
              <a:rPr lang="en-US" dirty="0"/>
              <a:t>(7), 709–735. doi:10.1097/nen.0b013e3181a9d503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Omalu</a:t>
            </a:r>
            <a:r>
              <a:rPr lang="en-US" dirty="0"/>
              <a:t>, B. (2015, December 7). Don’t let kids play football. </a:t>
            </a:r>
            <a:r>
              <a:rPr lang="en-US" i="1" dirty="0"/>
              <a:t>The Opinion Pages</a:t>
            </a:r>
            <a:r>
              <a:rPr lang="en-US" dirty="0"/>
              <a:t>. Retrieved from http://www.nytimes.com/2015/12/07/opinion/dont-let-kids-play-football.html</a:t>
            </a:r>
          </a:p>
          <a:p>
            <a:r>
              <a:rPr lang="en-US" dirty="0"/>
              <a:t>Pearce, A. J., Hoy, K., Rogers, M. A., Corp, D. T., Davies, C. B., </a:t>
            </a:r>
            <a:r>
              <a:rPr lang="en-US" dirty="0" err="1"/>
              <a:t>Maller</a:t>
            </a:r>
            <a:r>
              <a:rPr lang="en-US" dirty="0"/>
              <a:t>, J. J., &amp; Fitzgerald, P. B. (2015). Acute motor, neurocognitive and neurophysiological change following concussion injury in Australian amateur football. A prospective multimodal investigation. </a:t>
            </a:r>
            <a:r>
              <a:rPr lang="en-US" i="1" dirty="0"/>
              <a:t>Journal of Science and Medicine in Sport</a:t>
            </a:r>
            <a:r>
              <a:rPr lang="en-US" dirty="0"/>
              <a:t>, </a:t>
            </a:r>
            <a:r>
              <a:rPr lang="en-US" i="1" dirty="0"/>
              <a:t>18</a:t>
            </a:r>
            <a:r>
              <a:rPr lang="en-US" dirty="0"/>
              <a:t>(5), 500–506. doi:10.1016/j.jsams.2014.07.010</a:t>
            </a:r>
          </a:p>
          <a:p>
            <a:r>
              <a:rPr lang="en-US" dirty="0"/>
              <a:t>Rose, S. C., McNally, K. A., &amp; </a:t>
            </a:r>
            <a:r>
              <a:rPr lang="en-US" dirty="0" err="1"/>
              <a:t>Heyer</a:t>
            </a:r>
            <a:r>
              <a:rPr lang="en-US" dirty="0"/>
              <a:t>, G. L. (2015). Returning the student to school after concussion: What do clinicians need to know?. </a:t>
            </a:r>
            <a:r>
              <a:rPr lang="en-US" i="1" dirty="0"/>
              <a:t>Concussion</a:t>
            </a:r>
            <a:r>
              <a:rPr lang="en-US" dirty="0"/>
              <a:t>. doi:10.2217/cnc.15.4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0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Rosenthal, J. A., Foraker, R. E., Collins, C. L., &amp; Comstock, R. D. (2014). National high school athlete concussion rates from 2005-2006 to 2011-2012. </a:t>
            </a:r>
            <a:r>
              <a:rPr lang="en-US" i="1" dirty="0"/>
              <a:t>The American Journal of Sports Medicine</a:t>
            </a:r>
            <a:r>
              <a:rPr lang="en-US" dirty="0"/>
              <a:t>, </a:t>
            </a:r>
            <a:r>
              <a:rPr lang="en-US" i="1" dirty="0"/>
              <a:t>42</a:t>
            </a:r>
            <a:r>
              <a:rPr lang="en-US" dirty="0"/>
              <a:t>(7), 1710–1715. doi:10.1177/0363546514530091</a:t>
            </a:r>
          </a:p>
          <a:p>
            <a:r>
              <a:rPr lang="en-US" dirty="0"/>
              <a:t>SPORTS MEDICINE POLICY- PROTOCOL RELATED TO CONCUSSIONS PROTOCOL RELATED TO CONCUSSIONS AND CONCUSSED STUDENT-ATHLETES FOR AND CONCUSSED STUDENT-ATHLETES FOR ALL INTERSCHOLASTIC ATHLETICS IN THE ALL INTERSCHOLASTIC ATHLETICS IN THE COMMONWEALTH OF KENTUCK. (2013). . Retrieved from http://khsaa.org/sportsmedicine/concussion/concussion%20protocol.pd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Strauss, B. (2015, November 11). U.S. Soccer, resolving lawsuit, will limit Headers for youth players. </a:t>
            </a:r>
            <a:r>
              <a:rPr lang="en-US" i="1" dirty="0"/>
              <a:t>Soccer</a:t>
            </a:r>
            <a:r>
              <a:rPr lang="en-US" dirty="0"/>
              <a:t>. Retrieved from http://www.nytimes.com/2015/11/10/sports/soccer/us-soccer-resolving-lawsuit-will-limit-headers-for-youth-players.html?_r=0</a:t>
            </a:r>
          </a:p>
          <a:p>
            <a:r>
              <a:rPr lang="en-US" dirty="0"/>
              <a:t>U.S. Soccer provides additional information about upcoming player safety campaign. (2015, November 9). Retrieved February 11, 2016, from http://www.ussoccer.com/stories/2015/11/09/22/57/151109-ussoccer-provides-additional-information-about-upcoming-player-safety-campaign</a:t>
            </a:r>
          </a:p>
          <a:p>
            <a:r>
              <a:rPr lang="en-US" dirty="0" err="1"/>
              <a:t>ellen.campbell</a:t>
            </a:r>
            <a:r>
              <a:rPr lang="en-US" dirty="0"/>
              <a:t>, &amp; U.S. Department of Education. (2008). </a:t>
            </a:r>
            <a:r>
              <a:rPr lang="en-US" i="1" dirty="0"/>
              <a:t>Joint guidance on the application of the family educational rights and privacy act (FERPA) and the health insurance portability and accountability act of 1996 (HIPAA) to student health records</a:t>
            </a:r>
            <a:r>
              <a:rPr lang="en-US" dirty="0"/>
              <a:t>. Retrieved from http://www2.ed.gov/policy/gen/guid/fpco/doc/ferpa-hipaa-guidance.pdf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Concussion?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It is not a “dinger” or a “bell ringer”</a:t>
            </a:r>
          </a:p>
          <a:p>
            <a:r>
              <a:rPr lang="en-US" dirty="0"/>
              <a:t>Concussion is an injury to the brain</a:t>
            </a:r>
          </a:p>
          <a:p>
            <a:pPr lvl="1"/>
            <a:r>
              <a:rPr lang="en-US" dirty="0"/>
              <a:t>Defined as: “a complex pathophysiological process affecting the brain, induced by biomechanical forces” (McCrory et al., 2013)</a:t>
            </a:r>
          </a:p>
          <a:p>
            <a:r>
              <a:rPr lang="en-US" dirty="0"/>
              <a:t>Considered the “invisible injury”</a:t>
            </a:r>
          </a:p>
          <a:p>
            <a:pPr lvl="1"/>
            <a:r>
              <a:rPr lang="en-US" dirty="0"/>
              <a:t>“acute symptoms largely reflect a functional disturbance rather than a structural injury and, as such no abnormality is seen on standard structural neuroimaging studies” (McCrory et al., 2013)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4794161"/>
            <a:ext cx="4457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Occurrence of Concussion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reported concussions has increased since 2005 (Rosenthal, J., 2014).</a:t>
            </a:r>
          </a:p>
          <a:p>
            <a:r>
              <a:rPr lang="en-US" dirty="0"/>
              <a:t>“National High School Athlete Concussion Rates From 2005-2006 to 2011-2012” </a:t>
            </a:r>
          </a:p>
          <a:p>
            <a:pPr lvl="1"/>
            <a:r>
              <a:rPr lang="en-US" dirty="0"/>
              <a:t>American Journal of Sports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matter to faculty?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en-US" dirty="0"/>
              <a:t>Concussions affect athletes:</a:t>
            </a:r>
          </a:p>
          <a:p>
            <a:pPr lvl="3"/>
            <a:r>
              <a:rPr lang="en-US" dirty="0"/>
              <a:t>Physically</a:t>
            </a:r>
          </a:p>
          <a:p>
            <a:pPr lvl="3"/>
            <a:r>
              <a:rPr lang="en-US" dirty="0"/>
              <a:t>Emotionally</a:t>
            </a:r>
          </a:p>
          <a:p>
            <a:pPr lvl="3"/>
            <a:r>
              <a:rPr lang="en-US" dirty="0"/>
              <a:t>Mentally</a:t>
            </a:r>
          </a:p>
          <a:p>
            <a:pPr lvl="3"/>
            <a:r>
              <a:rPr lang="en-US" dirty="0"/>
              <a:t>Sleep Disturbance</a:t>
            </a:r>
          </a:p>
          <a:p>
            <a:pPr lvl="2"/>
            <a:r>
              <a:rPr lang="en-US" dirty="0"/>
              <a:t>“Neurotransmitter and synaptic alterations are other mechanisms of neural dysfunction that occur in the absence of overt cell death and may contribute to acute and transient neurobehavioral impairments after concussion” (</a:t>
            </a:r>
            <a:r>
              <a:rPr lang="en-US" dirty="0" err="1"/>
              <a:t>Givda</a:t>
            </a:r>
            <a:r>
              <a:rPr lang="en-US" dirty="0"/>
              <a:t> &amp; </a:t>
            </a:r>
            <a:r>
              <a:rPr lang="en-US" dirty="0" err="1"/>
              <a:t>Hovsa</a:t>
            </a:r>
            <a:r>
              <a:rPr lang="en-US" dirty="0"/>
              <a:t>, 2014)</a:t>
            </a:r>
          </a:p>
          <a:p>
            <a:pPr marL="548640" lvl="2" indent="0">
              <a:buNone/>
            </a:pPr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5" y="1905000"/>
            <a:ext cx="493517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symptoms and how do they affect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Physical:</a:t>
            </a:r>
          </a:p>
          <a:p>
            <a:pPr lvl="1"/>
            <a:r>
              <a:rPr lang="en-US" dirty="0"/>
              <a:t>Headache</a:t>
            </a:r>
          </a:p>
          <a:p>
            <a:pPr lvl="1"/>
            <a:r>
              <a:rPr lang="en-US" dirty="0"/>
              <a:t>Dizziness</a:t>
            </a:r>
          </a:p>
          <a:p>
            <a:pPr lvl="1"/>
            <a:r>
              <a:rPr lang="en-US" dirty="0"/>
              <a:t>Balance Problems</a:t>
            </a:r>
          </a:p>
          <a:p>
            <a:pPr lvl="1"/>
            <a:r>
              <a:rPr lang="en-US" dirty="0"/>
              <a:t>Nausea/Vomiting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Sensitivity to light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Physical symptoms are known to affect a student’s ability to focus and concentrate.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581400"/>
            <a:ext cx="2133599" cy="13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symptoms and how do they affect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Cognitive:</a:t>
            </a:r>
          </a:p>
          <a:p>
            <a:pPr lvl="1"/>
            <a:r>
              <a:rPr lang="en-US" dirty="0"/>
              <a:t>Felling Foggy</a:t>
            </a:r>
          </a:p>
          <a:p>
            <a:pPr lvl="1"/>
            <a:r>
              <a:rPr lang="en-US" dirty="0"/>
              <a:t>Feeling Slowed Down</a:t>
            </a:r>
          </a:p>
          <a:p>
            <a:pPr lvl="1"/>
            <a:r>
              <a:rPr lang="en-US" dirty="0"/>
              <a:t>Difficulty Concentrating</a:t>
            </a:r>
          </a:p>
          <a:p>
            <a:pPr lvl="1"/>
            <a:r>
              <a:rPr lang="en-US" dirty="0"/>
              <a:t>Difficulty Remembering</a:t>
            </a:r>
          </a:p>
          <a:p>
            <a:pPr lvl="1"/>
            <a:r>
              <a:rPr lang="en-US" dirty="0"/>
              <a:t>Difficulty focusing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Cognitive and neurophysiological functions are impaired following a concussion (Pearce et al. 2014).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2" y="3657600"/>
            <a:ext cx="4229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symptoms and how do they affect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Emotional</a:t>
            </a:r>
          </a:p>
          <a:p>
            <a:pPr lvl="1"/>
            <a:r>
              <a:rPr lang="en-US" dirty="0"/>
              <a:t>Irritability</a:t>
            </a:r>
          </a:p>
          <a:p>
            <a:pPr lvl="1"/>
            <a:r>
              <a:rPr lang="en-US" dirty="0"/>
              <a:t>Sadness</a:t>
            </a:r>
          </a:p>
          <a:p>
            <a:pPr lvl="1"/>
            <a:r>
              <a:rPr lang="en-US" dirty="0"/>
              <a:t>Nervousness</a:t>
            </a:r>
          </a:p>
          <a:p>
            <a:pPr marL="301752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Struggles with school work can cause students to become more frustrated than normal.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9" y="350520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symptoms and how do they affect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Sleep</a:t>
            </a:r>
          </a:p>
          <a:p>
            <a:pPr lvl="1"/>
            <a:r>
              <a:rPr lang="en-US" dirty="0"/>
              <a:t>Trouble Falling Asleep</a:t>
            </a:r>
          </a:p>
          <a:p>
            <a:pPr lvl="1"/>
            <a:r>
              <a:rPr lang="en-US" dirty="0"/>
              <a:t>Sleeping more than usual</a:t>
            </a:r>
          </a:p>
          <a:p>
            <a:pPr lvl="1"/>
            <a:r>
              <a:rPr lang="en-US" dirty="0"/>
              <a:t>Sleeping less than usual</a:t>
            </a:r>
          </a:p>
          <a:p>
            <a:pPr marL="301752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Sleep changes can cause drowsiness and increase the inability to concentrate in the classroom.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33" y="3508723"/>
            <a:ext cx="4083163" cy="32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1114</Words>
  <Application>Microsoft Office PowerPoint</Application>
  <PresentationFormat>Custom</PresentationFormat>
  <Paragraphs>196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Consolas</vt:lpstr>
      <vt:lpstr>Corbel</vt:lpstr>
      <vt:lpstr>Chalkboard 16x9</vt:lpstr>
      <vt:lpstr>Concussion: A College Faculty Perspective</vt:lpstr>
      <vt:lpstr>Objectives</vt:lpstr>
      <vt:lpstr>What is a Concussion?</vt:lpstr>
      <vt:lpstr>Occurrence of Concussion</vt:lpstr>
      <vt:lpstr>Why does it matter to faculty?</vt:lpstr>
      <vt:lpstr>What are the symptoms and how do they affect students?</vt:lpstr>
      <vt:lpstr>What are the symptoms and how do they affect students?</vt:lpstr>
      <vt:lpstr>What are the symptoms and how do they affect students?</vt:lpstr>
      <vt:lpstr>What are the symptoms and how do they affect students?</vt:lpstr>
      <vt:lpstr>Accommodations</vt:lpstr>
      <vt:lpstr>I’ve heard of return to play; what about return to school?</vt:lpstr>
      <vt:lpstr>Phase One (No School)</vt:lpstr>
      <vt:lpstr>Phase Two (Half Day Attendance)</vt:lpstr>
      <vt:lpstr>Phase Three (Full Day Attendance w/ Accommodations)</vt:lpstr>
      <vt:lpstr>Phase Four (Full Day W/O Accommodations)</vt:lpstr>
      <vt:lpstr>Phase Five (Full school and Extracurricular)</vt:lpstr>
      <vt:lpstr>What Symptoms to Look For</vt:lpstr>
      <vt:lpstr>Take Away </vt:lpstr>
      <vt:lpstr>References</vt:lpstr>
      <vt:lpstr>References</vt:lpstr>
      <vt:lpstr>References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2016-02-10T17:46:48Z</dcterms:created>
  <dcterms:modified xsi:type="dcterms:W3CDTF">2019-08-13T18:10:25Z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