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19"/>
  </p:handoutMasterIdLst>
  <p:sldIdLst>
    <p:sldId id="256" r:id="rId2"/>
    <p:sldId id="257" r:id="rId3"/>
    <p:sldId id="258" r:id="rId4"/>
    <p:sldId id="270" r:id="rId5"/>
    <p:sldId id="274" r:id="rId6"/>
    <p:sldId id="275" r:id="rId7"/>
    <p:sldId id="276" r:id="rId8"/>
    <p:sldId id="277" r:id="rId9"/>
    <p:sldId id="280" r:id="rId10"/>
    <p:sldId id="259" r:id="rId11"/>
    <p:sldId id="264" r:id="rId12"/>
    <p:sldId id="279" r:id="rId13"/>
    <p:sldId id="281" r:id="rId14"/>
    <p:sldId id="282" r:id="rId15"/>
    <p:sldId id="283" r:id="rId16"/>
    <p:sldId id="284" r:id="rId17"/>
    <p:sldId id="285" r:id="rId1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F38902D-13CF-48AF-8090-ACEC99A15779}" type="datetimeFigureOut">
              <a:rPr lang="en-US" smtClean="0"/>
              <a:t>9/20/2019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8DF08C7-9237-4B95-B5BA-599481BCD0FD}" type="slidenum">
              <a:rPr lang="en-US" smtClean="0"/>
              <a:t>‹#›</a:t>
            </a:fld>
            <a:endParaRPr lang="en-US"/>
          </a:p>
        </p:txBody>
      </p:sp>
    </p:spTree>
    <p:extLst>
      <p:ext uri="{BB962C8B-B14F-4D97-AF65-F5344CB8AC3E}">
        <p14:creationId xmlns:p14="http://schemas.microsoft.com/office/powerpoint/2010/main" val="234418317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9/20/2019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9/20/2019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9/20/2019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9/20/2019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9/20/2019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9/20/2019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9/20/2019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9/20/2019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9/20/2019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socialconcerns.nd.edu/content/cst-major-documents" TargetMode="External"/><Relationship Id="rId2" Type="http://schemas.openxmlformats.org/officeDocument/2006/relationships/hyperlink" Target="http://www.usccb.org/beliefs-and-teachings/what-we-believe/catholic-social-teaching/seven-themes-of-catholic-social-teaching.cfm" TargetMode="External"/><Relationship Id="rId1" Type="http://schemas.openxmlformats.org/officeDocument/2006/relationships/slideLayout" Target="../slideLayouts/slideLayout6.xml"/><Relationship Id="rId4" Type="http://schemas.openxmlformats.org/officeDocument/2006/relationships/hyperlink" Target="http://www.vatican.va/roman_curia/pontifical_councils/justpeace/documents/rc_pc_justpeace_doc_20060526_compendio-dott-soc_en.html"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crs.org/resource-center/CST-101?tab=life-and-dignity-of-the-human-person" TargetMode="External"/><Relationship Id="rId2" Type="http://schemas.openxmlformats.org/officeDocument/2006/relationships/hyperlink" Target="https://www.bc.edu/content/dam/files/top/church21/pdf/C21ResourceSPRING_2013_FINAL_web.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en.wikipedia.org/wiki/Thomas_More_Universit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en.wikipedia.org/wiki/Philosopher"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hyperlink" Target="https://creativecommons.org/licenses/by-nd/3.0/"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www.flickr.com/photos/34561073@N00/2099447856" TargetMode="External"/><Relationship Id="rId5" Type="http://schemas.openxmlformats.org/officeDocument/2006/relationships/image" Target="../media/image9.jpg"/><Relationship Id="rId4" Type="http://schemas.openxmlformats.org/officeDocument/2006/relationships/hyperlink" Target="https://pixabay.com/en/family-portrait-vintage-old-613968/"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4" y="1447800"/>
            <a:ext cx="9711829" cy="3329581"/>
          </a:xfrm>
        </p:spPr>
        <p:txBody>
          <a:bodyPr/>
          <a:lstStyle/>
          <a:p>
            <a:r>
              <a:rPr lang="en-US" sz="6000" dirty="0"/>
              <a:t>From The Divine Comedy to the Big Bang Theory</a:t>
            </a:r>
          </a:p>
        </p:txBody>
      </p:sp>
      <p:sp>
        <p:nvSpPr>
          <p:cNvPr id="3" name="Subtitle 2"/>
          <p:cNvSpPr>
            <a:spLocks noGrp="1"/>
          </p:cNvSpPr>
          <p:nvPr>
            <p:ph type="subTitle" idx="1"/>
          </p:nvPr>
        </p:nvSpPr>
        <p:spPr>
          <a:xfrm>
            <a:off x="1154955" y="4777380"/>
            <a:ext cx="9128732" cy="861420"/>
          </a:xfrm>
        </p:spPr>
        <p:txBody>
          <a:bodyPr/>
          <a:lstStyle/>
          <a:p>
            <a:r>
              <a:rPr lang="en-US" dirty="0"/>
              <a:t>Bringing the catholic intellectual tradition into the classroom</a:t>
            </a:r>
          </a:p>
        </p:txBody>
      </p:sp>
    </p:spTree>
    <p:extLst>
      <p:ext uri="{BB962C8B-B14F-4D97-AF65-F5344CB8AC3E}">
        <p14:creationId xmlns:p14="http://schemas.microsoft.com/office/powerpoint/2010/main" val="693490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399710"/>
            <a:ext cx="9404723" cy="1400530"/>
          </a:xfrm>
        </p:spPr>
        <p:txBody>
          <a:bodyPr/>
          <a:lstStyle/>
          <a:p>
            <a:r>
              <a:rPr lang="en-US" dirty="0"/>
              <a:t>CONTENT: The Catholic Intellectual Tradition in Art</a:t>
            </a:r>
          </a:p>
        </p:txBody>
      </p:sp>
      <p:sp>
        <p:nvSpPr>
          <p:cNvPr id="3" name="Text Placeholder 2"/>
          <p:cNvSpPr>
            <a:spLocks noGrp="1"/>
          </p:cNvSpPr>
          <p:nvPr>
            <p:ph type="body" idx="1"/>
          </p:nvPr>
        </p:nvSpPr>
        <p:spPr>
          <a:xfrm>
            <a:off x="1103313" y="1984512"/>
            <a:ext cx="4396338" cy="576262"/>
          </a:xfrm>
        </p:spPr>
        <p:txBody>
          <a:bodyPr/>
          <a:lstStyle/>
          <a:p>
            <a:pPr algn="ctr"/>
            <a:r>
              <a:rPr lang="en-US" dirty="0"/>
              <a:t>Studying the treasures of the past…</a:t>
            </a:r>
          </a:p>
        </p:txBody>
      </p:sp>
      <p:sp>
        <p:nvSpPr>
          <p:cNvPr id="6" name="Text Placeholder 5"/>
          <p:cNvSpPr>
            <a:spLocks noGrp="1"/>
          </p:cNvSpPr>
          <p:nvPr>
            <p:ph type="body" sz="quarter" idx="3"/>
          </p:nvPr>
        </p:nvSpPr>
        <p:spPr>
          <a:xfrm>
            <a:off x="5654495" y="1997764"/>
            <a:ext cx="4396339" cy="576262"/>
          </a:xfrm>
        </p:spPr>
        <p:txBody>
          <a:bodyPr/>
          <a:lstStyle/>
          <a:p>
            <a:endParaRPr lang="en-US" dirty="0"/>
          </a:p>
          <a:p>
            <a:pPr algn="ctr"/>
            <a:r>
              <a:rPr lang="en-US" dirty="0"/>
              <a:t>Studying contemporary works…</a:t>
            </a:r>
          </a:p>
        </p:txBody>
      </p:sp>
      <p:sp>
        <p:nvSpPr>
          <p:cNvPr id="5" name="Text Placeholder 4"/>
          <p:cNvSpPr>
            <a:spLocks noGrp="1"/>
          </p:cNvSpPr>
          <p:nvPr>
            <p:ph sz="quarter" idx="4"/>
          </p:nvPr>
        </p:nvSpPr>
        <p:spPr>
          <a:xfrm>
            <a:off x="1241517" y="2650434"/>
            <a:ext cx="4396339" cy="3605903"/>
          </a:xfrm>
        </p:spPr>
        <p:txBody>
          <a:bodyPr/>
          <a:lstStyle/>
          <a:p>
            <a:r>
              <a:rPr lang="en-US" dirty="0"/>
              <a:t>Raphael; </a:t>
            </a:r>
            <a:r>
              <a:rPr lang="en-US" i="1" dirty="0"/>
              <a:t>Tempi Madonna</a:t>
            </a:r>
            <a:endParaRPr lang="en-US" dirty="0"/>
          </a:p>
        </p:txBody>
      </p:sp>
      <p:sp>
        <p:nvSpPr>
          <p:cNvPr id="8" name="Text Placeholder 7"/>
          <p:cNvSpPr>
            <a:spLocks noGrp="1"/>
          </p:cNvSpPr>
          <p:nvPr>
            <p:ph type="body" sz="half" idx="4294967295"/>
          </p:nvPr>
        </p:nvSpPr>
        <p:spPr>
          <a:xfrm>
            <a:off x="6241781" y="2656370"/>
            <a:ext cx="2935288" cy="561975"/>
          </a:xfrm>
        </p:spPr>
        <p:txBody>
          <a:bodyPr>
            <a:normAutofit fontScale="85000" lnSpcReduction="10000"/>
          </a:bodyPr>
          <a:lstStyle/>
          <a:p>
            <a:r>
              <a:rPr lang="en-US" dirty="0"/>
              <a:t>Sr. Emmanuel Pieper; </a:t>
            </a:r>
            <a:r>
              <a:rPr lang="en-US" i="1" dirty="0"/>
              <a:t>Mary, Seat of Wisdom</a:t>
            </a:r>
            <a:endParaRPr lang="en-US" dirty="0"/>
          </a:p>
        </p:txBody>
      </p:sp>
      <p:pic>
        <p:nvPicPr>
          <p:cNvPr id="15" name="Picture 14"/>
          <p:cNvPicPr>
            <a:picLocks noChangeAspect="1"/>
          </p:cNvPicPr>
          <p:nvPr/>
        </p:nvPicPr>
        <p:blipFill>
          <a:blip r:embed="rId2"/>
          <a:stretch>
            <a:fillRect/>
          </a:stretch>
        </p:blipFill>
        <p:spPr>
          <a:xfrm>
            <a:off x="2091333" y="3151843"/>
            <a:ext cx="2380913" cy="3577875"/>
          </a:xfrm>
          <a:prstGeom prst="rect">
            <a:avLst/>
          </a:prstGeom>
        </p:spPr>
      </p:pic>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9590" y="3300689"/>
            <a:ext cx="2253094" cy="3382945"/>
          </a:xfrm>
          <a:prstGeom prst="rect">
            <a:avLst/>
          </a:prstGeom>
        </p:spPr>
      </p:pic>
      <p:sp>
        <p:nvSpPr>
          <p:cNvPr id="4" name="TextBox 3"/>
          <p:cNvSpPr txBox="1"/>
          <p:nvPr/>
        </p:nvSpPr>
        <p:spPr>
          <a:xfrm>
            <a:off x="9933709" y="3218345"/>
            <a:ext cx="1812175" cy="2031325"/>
          </a:xfrm>
          <a:prstGeom prst="rect">
            <a:avLst/>
          </a:prstGeom>
          <a:noFill/>
        </p:spPr>
        <p:txBody>
          <a:bodyPr wrap="square" rtlCol="0">
            <a:spAutoFit/>
          </a:bodyPr>
          <a:lstStyle/>
          <a:p>
            <a:r>
              <a:rPr lang="en-US" dirty="0" smtClean="0"/>
              <a:t>Take the CIT challenge!  Try to incorporate one text, work, or person from the CIT into your courses.</a:t>
            </a:r>
            <a:endParaRPr lang="en-US" dirty="0"/>
          </a:p>
        </p:txBody>
      </p:sp>
    </p:spTree>
    <p:extLst>
      <p:ext uri="{BB962C8B-B14F-4D97-AF65-F5344CB8AC3E}">
        <p14:creationId xmlns:p14="http://schemas.microsoft.com/office/powerpoint/2010/main" val="183088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40686"/>
            <a:ext cx="9404723" cy="1400530"/>
          </a:xfrm>
        </p:spPr>
        <p:txBody>
          <a:bodyPr/>
          <a:lstStyle/>
          <a:p>
            <a:r>
              <a:rPr lang="en-US" dirty="0"/>
              <a:t>CONTENT: The Catholic Intellectual Tradition in Literature</a:t>
            </a:r>
          </a:p>
        </p:txBody>
      </p:sp>
      <p:sp>
        <p:nvSpPr>
          <p:cNvPr id="3" name="Text Placeholder 2"/>
          <p:cNvSpPr>
            <a:spLocks noGrp="1"/>
          </p:cNvSpPr>
          <p:nvPr>
            <p:ph type="body" idx="1"/>
          </p:nvPr>
        </p:nvSpPr>
        <p:spPr/>
        <p:txBody>
          <a:bodyPr/>
          <a:lstStyle/>
          <a:p>
            <a:pPr algn="ctr"/>
            <a:r>
              <a:rPr lang="en-US" dirty="0"/>
              <a:t>Studying the treasures of the past…</a:t>
            </a:r>
          </a:p>
        </p:txBody>
      </p:sp>
      <p:sp>
        <p:nvSpPr>
          <p:cNvPr id="5" name="Text Placeholder 4"/>
          <p:cNvSpPr>
            <a:spLocks noGrp="1"/>
          </p:cNvSpPr>
          <p:nvPr>
            <p:ph sz="half" idx="2"/>
          </p:nvPr>
        </p:nvSpPr>
        <p:spPr/>
        <p:txBody>
          <a:bodyPr>
            <a:normAutofit/>
          </a:bodyPr>
          <a:lstStyle/>
          <a:p>
            <a:r>
              <a:rPr lang="en-US" dirty="0"/>
              <a:t>Dante, Flannery O’Connor, Dostoevsky, Tolkien, Chesterton, Sigrid Undset </a:t>
            </a:r>
          </a:p>
        </p:txBody>
      </p:sp>
      <p:sp>
        <p:nvSpPr>
          <p:cNvPr id="6" name="Text Placeholder 5"/>
          <p:cNvSpPr>
            <a:spLocks noGrp="1"/>
          </p:cNvSpPr>
          <p:nvPr>
            <p:ph type="body" sz="quarter" idx="3"/>
          </p:nvPr>
        </p:nvSpPr>
        <p:spPr/>
        <p:txBody>
          <a:bodyPr/>
          <a:lstStyle/>
          <a:p>
            <a:pPr algn="ctr"/>
            <a:r>
              <a:rPr lang="en-US" dirty="0"/>
              <a:t>Studying contemporary works…</a:t>
            </a:r>
          </a:p>
        </p:txBody>
      </p:sp>
      <p:sp>
        <p:nvSpPr>
          <p:cNvPr id="8" name="Text Placeholder 7"/>
          <p:cNvSpPr>
            <a:spLocks noGrp="1"/>
          </p:cNvSpPr>
          <p:nvPr>
            <p:ph sz="quarter" idx="4"/>
          </p:nvPr>
        </p:nvSpPr>
        <p:spPr/>
        <p:txBody>
          <a:bodyPr>
            <a:normAutofit/>
          </a:bodyPr>
          <a:lstStyle/>
          <a:p>
            <a:r>
              <a:rPr lang="en-US" dirty="0"/>
              <a:t>Joseph Pearce, Dana </a:t>
            </a:r>
            <a:r>
              <a:rPr lang="en-US" dirty="0" err="1"/>
              <a:t>Gioia</a:t>
            </a:r>
            <a:r>
              <a:rPr lang="en-US" dirty="0"/>
              <a:t>, Annabelle Mosley</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1838" y="3635958"/>
            <a:ext cx="1987466" cy="3052571"/>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9763" y="3644269"/>
            <a:ext cx="1908023" cy="3044260"/>
          </a:xfrm>
          <a:prstGeom prst="rect">
            <a:avLst/>
          </a:prstGeom>
        </p:spPr>
      </p:pic>
      <p:pic>
        <p:nvPicPr>
          <p:cNvPr id="4" name="Picture 2" descr="https://images-na.ssl-images-amazon.com/images/I/41DlOh9NUtL._SX303_BO1,204,203,200_.jpg">
            <a:extLst>
              <a:ext uri="{FF2B5EF4-FFF2-40B4-BE49-F238E27FC236}">
                <a16:creationId xmlns:a16="http://schemas.microsoft.com/office/drawing/2014/main" id="{76C43DB8-10F2-4F5A-9E01-F9D754463AD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554" b="5625"/>
          <a:stretch/>
        </p:blipFill>
        <p:spPr bwMode="auto">
          <a:xfrm>
            <a:off x="7028245" y="3635958"/>
            <a:ext cx="2044215" cy="304426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917084" y="4272743"/>
            <a:ext cx="1903614" cy="1754326"/>
          </a:xfrm>
          <a:prstGeom prst="rect">
            <a:avLst/>
          </a:prstGeom>
          <a:noFill/>
        </p:spPr>
        <p:txBody>
          <a:bodyPr wrap="square" rtlCol="0">
            <a:spAutoFit/>
          </a:bodyPr>
          <a:lstStyle/>
          <a:p>
            <a:r>
              <a:rPr lang="en-US" dirty="0" smtClean="0"/>
              <a:t>Note: Many works by Catholic authors are not explicitly religious.</a:t>
            </a:r>
            <a:endParaRPr lang="en-US" dirty="0"/>
          </a:p>
        </p:txBody>
      </p:sp>
    </p:spTree>
    <p:extLst>
      <p:ext uri="{BB962C8B-B14F-4D97-AF65-F5344CB8AC3E}">
        <p14:creationId xmlns:p14="http://schemas.microsoft.com/office/powerpoint/2010/main" val="1511696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C0F88-292A-44FB-9004-F660AC53DD13}"/>
              </a:ext>
            </a:extLst>
          </p:cNvPr>
          <p:cNvSpPr>
            <a:spLocks noGrp="1"/>
          </p:cNvSpPr>
          <p:nvPr>
            <p:ph type="title"/>
          </p:nvPr>
        </p:nvSpPr>
        <p:spPr/>
        <p:txBody>
          <a:bodyPr/>
          <a:lstStyle/>
          <a:p>
            <a:r>
              <a:rPr lang="en-US" dirty="0" smtClean="0"/>
              <a:t>MAKE THE IMPLICIT EXPLICIT</a:t>
            </a:r>
            <a:endParaRPr lang="en-US" dirty="0"/>
          </a:p>
        </p:txBody>
      </p:sp>
      <p:sp>
        <p:nvSpPr>
          <p:cNvPr id="3" name="Content Placeholder 2">
            <a:extLst>
              <a:ext uri="{FF2B5EF4-FFF2-40B4-BE49-F238E27FC236}">
                <a16:creationId xmlns:a16="http://schemas.microsoft.com/office/drawing/2014/main" id="{60B36A40-27A5-430C-A75A-54ADB4333C6B}"/>
              </a:ext>
            </a:extLst>
          </p:cNvPr>
          <p:cNvSpPr>
            <a:spLocks noGrp="1"/>
          </p:cNvSpPr>
          <p:nvPr>
            <p:ph idx="1"/>
          </p:nvPr>
        </p:nvSpPr>
        <p:spPr/>
        <p:txBody>
          <a:bodyPr/>
          <a:lstStyle/>
          <a:p>
            <a:r>
              <a:rPr lang="en-US" dirty="0"/>
              <a:t>You may already incorporate a person, work, or idea from the </a:t>
            </a:r>
            <a:r>
              <a:rPr lang="en-US" dirty="0" smtClean="0"/>
              <a:t>CIT; </a:t>
            </a:r>
            <a:r>
              <a:rPr lang="en-US" dirty="0"/>
              <a:t>make an explicit connection for the students.</a:t>
            </a:r>
          </a:p>
          <a:p>
            <a:r>
              <a:rPr lang="en-US" dirty="0"/>
              <a:t>Draw out themes from the works you are already studying.</a:t>
            </a:r>
          </a:p>
          <a:p>
            <a:pPr lvl="1"/>
            <a:r>
              <a:rPr lang="en-US" dirty="0"/>
              <a:t>Walking to </a:t>
            </a:r>
            <a:r>
              <a:rPr lang="en-US" dirty="0" smtClean="0"/>
              <a:t>Listen.</a:t>
            </a:r>
            <a:endParaRPr lang="en-US" dirty="0"/>
          </a:p>
          <a:p>
            <a:pPr lvl="1"/>
            <a:r>
              <a:rPr lang="en-US" dirty="0"/>
              <a:t>Groundhog </a:t>
            </a:r>
            <a:r>
              <a:rPr lang="en-US" dirty="0" smtClean="0"/>
              <a:t>Day – make connections                                                            in unexpected places. </a:t>
            </a:r>
            <a:endParaRPr lang="en-US" dirty="0"/>
          </a:p>
          <a:p>
            <a:pPr lvl="1"/>
            <a:r>
              <a:rPr lang="en-US" dirty="0"/>
              <a:t>Starry Night </a:t>
            </a:r>
            <a:r>
              <a:rPr lang="en-US" dirty="0" smtClean="0"/>
              <a:t>– art as an experience                                                                      of the transcendent.</a:t>
            </a:r>
          </a:p>
          <a:p>
            <a:pPr lvl="1"/>
            <a:r>
              <a:rPr lang="en-US" dirty="0" smtClean="0"/>
              <a:t>Prayer</a:t>
            </a:r>
            <a:r>
              <a:rPr lang="en-US" dirty="0"/>
              <a:t>; </a:t>
            </a:r>
            <a:r>
              <a:rPr lang="en-US" dirty="0" smtClean="0"/>
              <a:t>culture.</a:t>
            </a:r>
            <a:endParaRPr lang="en-US" dirty="0"/>
          </a:p>
        </p:txBody>
      </p:sp>
      <p:pic>
        <p:nvPicPr>
          <p:cNvPr id="4" name="Picture 3" descr="A Starry Night at Hogwarts by kuiwi on DeviantAr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0691" y="3372410"/>
            <a:ext cx="3936844" cy="3075659"/>
          </a:xfrm>
          <a:prstGeom prst="rect">
            <a:avLst/>
          </a:prstGeom>
        </p:spPr>
      </p:pic>
    </p:spTree>
    <p:extLst>
      <p:ext uri="{BB962C8B-B14F-4D97-AF65-F5344CB8AC3E}">
        <p14:creationId xmlns:p14="http://schemas.microsoft.com/office/powerpoint/2010/main" val="3410919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6" y="1315566"/>
            <a:ext cx="8825657" cy="1915647"/>
          </a:xfrm>
        </p:spPr>
        <p:txBody>
          <a:bodyPr/>
          <a:lstStyle/>
          <a:p>
            <a:r>
              <a:rPr lang="en-US" dirty="0" smtClean="0"/>
              <a:t>Implementing Core Outcome 3</a:t>
            </a:r>
            <a:endParaRPr lang="en-US" dirty="0"/>
          </a:p>
        </p:txBody>
      </p:sp>
      <p:sp>
        <p:nvSpPr>
          <p:cNvPr id="3" name="Text Placeholder 2"/>
          <p:cNvSpPr>
            <a:spLocks noGrp="1"/>
          </p:cNvSpPr>
          <p:nvPr>
            <p:ph type="body" idx="1"/>
          </p:nvPr>
        </p:nvSpPr>
        <p:spPr>
          <a:xfrm>
            <a:off x="1154955" y="3372529"/>
            <a:ext cx="7831103" cy="860400"/>
          </a:xfrm>
        </p:spPr>
        <p:txBody>
          <a:bodyPr/>
          <a:lstStyle/>
          <a:p>
            <a:pPr algn="ctr"/>
            <a:r>
              <a:rPr lang="en-US" dirty="0"/>
              <a:t>Examine social issues with an awareness of Catholic tradition of justice</a:t>
            </a:r>
          </a:p>
        </p:txBody>
      </p:sp>
    </p:spTree>
    <p:extLst>
      <p:ext uri="{BB962C8B-B14F-4D97-AF65-F5344CB8AC3E}">
        <p14:creationId xmlns:p14="http://schemas.microsoft.com/office/powerpoint/2010/main" val="542211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135" y="1034610"/>
            <a:ext cx="9701699" cy="769253"/>
          </a:xfrm>
        </p:spPr>
        <p:txBody>
          <a:bodyPr/>
          <a:lstStyle/>
          <a:p>
            <a:r>
              <a:rPr lang="en-US" sz="3600" b="1" dirty="0" smtClean="0"/>
              <a:t>What is the Catholic tradition of justice?</a:t>
            </a:r>
            <a:endParaRPr lang="en-US" sz="3600" b="1" dirty="0"/>
          </a:p>
        </p:txBody>
      </p:sp>
      <p:sp>
        <p:nvSpPr>
          <p:cNvPr id="3" name="Content Placeholder 2"/>
          <p:cNvSpPr>
            <a:spLocks noGrp="1"/>
          </p:cNvSpPr>
          <p:nvPr>
            <p:ph idx="1"/>
          </p:nvPr>
        </p:nvSpPr>
        <p:spPr/>
        <p:txBody>
          <a:bodyPr/>
          <a:lstStyle/>
          <a:p>
            <a:pPr marL="0" indent="0">
              <a:buNone/>
            </a:pPr>
            <a:r>
              <a:rPr lang="en-US" b="1" dirty="0" smtClean="0"/>
              <a:t>Catholic Social Teaching (CST) </a:t>
            </a:r>
            <a:r>
              <a:rPr lang="en-US" dirty="0" smtClean="0"/>
              <a:t>= fruit of reflection on what the Catholic faith means for society and how one lives in the world.</a:t>
            </a:r>
          </a:p>
          <a:p>
            <a:r>
              <a:rPr lang="en-US" dirty="0" smtClean="0"/>
              <a:t>Life and Dignity of the Person</a:t>
            </a:r>
          </a:p>
          <a:p>
            <a:r>
              <a:rPr lang="en-US" dirty="0" smtClean="0"/>
              <a:t>Call to Family, Community, and Participation</a:t>
            </a:r>
          </a:p>
          <a:p>
            <a:r>
              <a:rPr lang="en-US" dirty="0" smtClean="0"/>
              <a:t>Solidarity</a:t>
            </a:r>
          </a:p>
          <a:p>
            <a:r>
              <a:rPr lang="en-US" dirty="0" smtClean="0"/>
              <a:t>Rights and Responsibilities</a:t>
            </a:r>
          </a:p>
          <a:p>
            <a:r>
              <a:rPr lang="en-US" dirty="0" smtClean="0"/>
              <a:t>Option for the Poor and Vulnerable</a:t>
            </a:r>
          </a:p>
          <a:p>
            <a:r>
              <a:rPr lang="en-US" dirty="0" smtClean="0"/>
              <a:t>The Dignity of Work and the Rights of Workers.</a:t>
            </a:r>
          </a:p>
          <a:p>
            <a:r>
              <a:rPr lang="en-US" dirty="0" smtClean="0"/>
              <a:t>Care for God’s Creation.</a:t>
            </a:r>
          </a:p>
          <a:p>
            <a:endParaRPr lang="en-US" dirty="0"/>
          </a:p>
        </p:txBody>
      </p:sp>
      <p:pic>
        <p:nvPicPr>
          <p:cNvPr id="6" name="Picture 5" descr="That Moment in Time: CONVERSE IN VERS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6840" y="3010465"/>
            <a:ext cx="3233778" cy="3233778"/>
          </a:xfrm>
          <a:prstGeom prst="rect">
            <a:avLst/>
          </a:prstGeom>
        </p:spPr>
      </p:pic>
      <p:sp>
        <p:nvSpPr>
          <p:cNvPr id="7" name="TextBox 6"/>
          <p:cNvSpPr txBox="1"/>
          <p:nvPr/>
        </p:nvSpPr>
        <p:spPr>
          <a:xfrm>
            <a:off x="798021" y="6244243"/>
            <a:ext cx="6716322" cy="369332"/>
          </a:xfrm>
          <a:prstGeom prst="rect">
            <a:avLst/>
          </a:prstGeom>
          <a:noFill/>
        </p:spPr>
        <p:txBody>
          <a:bodyPr wrap="square" rtlCol="0">
            <a:spAutoFit/>
          </a:bodyPr>
          <a:lstStyle/>
          <a:p>
            <a:r>
              <a:rPr lang="en-US" b="1" dirty="0" smtClean="0"/>
              <a:t>Rooted in Scripture, Tradition, Reason, and Experience.</a:t>
            </a:r>
            <a:endParaRPr lang="en-US" b="1" dirty="0"/>
          </a:p>
        </p:txBody>
      </p:sp>
    </p:spTree>
    <p:extLst>
      <p:ext uri="{BB962C8B-B14F-4D97-AF65-F5344CB8AC3E}">
        <p14:creationId xmlns:p14="http://schemas.microsoft.com/office/powerpoint/2010/main" val="790197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CD4C6-369A-453F-BD5E-F4E45A0585A4}"/>
              </a:ext>
            </a:extLst>
          </p:cNvPr>
          <p:cNvSpPr>
            <a:spLocks noGrp="1"/>
          </p:cNvSpPr>
          <p:nvPr>
            <p:ph type="title"/>
          </p:nvPr>
        </p:nvSpPr>
        <p:spPr/>
        <p:txBody>
          <a:bodyPr/>
          <a:lstStyle/>
          <a:p>
            <a:r>
              <a:rPr lang="en-US" b="1" dirty="0"/>
              <a:t>How can we bring </a:t>
            </a:r>
            <a:r>
              <a:rPr lang="en-US" b="1" dirty="0" smtClean="0"/>
              <a:t>CST into </a:t>
            </a:r>
            <a:r>
              <a:rPr lang="en-US" b="1" dirty="0"/>
              <a:t>the classroom?</a:t>
            </a:r>
          </a:p>
        </p:txBody>
      </p:sp>
      <p:sp>
        <p:nvSpPr>
          <p:cNvPr id="3" name="Content Placeholder 2">
            <a:extLst>
              <a:ext uri="{FF2B5EF4-FFF2-40B4-BE49-F238E27FC236}">
                <a16:creationId xmlns:a16="http://schemas.microsoft.com/office/drawing/2014/main" id="{88D67E95-6F22-4B78-B166-0BFCF77AFA56}"/>
              </a:ext>
            </a:extLst>
          </p:cNvPr>
          <p:cNvSpPr>
            <a:spLocks noGrp="1"/>
          </p:cNvSpPr>
          <p:nvPr>
            <p:ph idx="1"/>
          </p:nvPr>
        </p:nvSpPr>
        <p:spPr/>
        <p:txBody>
          <a:bodyPr>
            <a:normAutofit/>
          </a:bodyPr>
          <a:lstStyle/>
          <a:p>
            <a:pPr marL="457200" indent="-457200">
              <a:buAutoNum type="arabicPeriod"/>
            </a:pPr>
            <a:r>
              <a:rPr lang="en-US" sz="2800" dirty="0"/>
              <a:t>Making explicit the aspects of the </a:t>
            </a:r>
            <a:r>
              <a:rPr lang="en-US" sz="2800" dirty="0" smtClean="0"/>
              <a:t>CST </a:t>
            </a:r>
            <a:r>
              <a:rPr lang="en-US" sz="2800" dirty="0"/>
              <a:t>that we are already incorporating. </a:t>
            </a:r>
          </a:p>
          <a:p>
            <a:pPr marL="457200" indent="-457200">
              <a:buAutoNum type="arabicPeriod"/>
            </a:pPr>
            <a:r>
              <a:rPr lang="en-US" sz="2800" dirty="0"/>
              <a:t>Adding content.</a:t>
            </a:r>
          </a:p>
          <a:p>
            <a:pPr marL="457200" indent="-457200">
              <a:buAutoNum type="arabicPeriod"/>
            </a:pPr>
            <a:r>
              <a:rPr lang="en-US" sz="2800" dirty="0"/>
              <a:t>Teaching all of our content in a way that embodies the principles </a:t>
            </a:r>
            <a:r>
              <a:rPr lang="en-US" sz="2800" dirty="0" smtClean="0"/>
              <a:t>of Catholic social teaching.</a:t>
            </a:r>
            <a:endParaRPr lang="en-US" sz="2800" dirty="0"/>
          </a:p>
        </p:txBody>
      </p:sp>
    </p:spTree>
    <p:extLst>
      <p:ext uri="{BB962C8B-B14F-4D97-AF65-F5344CB8AC3E}">
        <p14:creationId xmlns:p14="http://schemas.microsoft.com/office/powerpoint/2010/main" val="510324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52C6E86C-D16F-4559-8A01-73CFBE221F5C}"/>
              </a:ext>
            </a:extLst>
          </p:cNvPr>
          <p:cNvSpPr>
            <a:spLocks noGrp="1"/>
          </p:cNvSpPr>
          <p:nvPr>
            <p:ph type="title"/>
          </p:nvPr>
        </p:nvSpPr>
        <p:spPr/>
        <p:txBody>
          <a:bodyPr/>
          <a:lstStyle/>
          <a:p>
            <a:r>
              <a:rPr lang="en-US" dirty="0" smtClean="0"/>
              <a:t>A FEW IDEAS…</a:t>
            </a:r>
            <a:endParaRPr lang="en-US" dirty="0"/>
          </a:p>
        </p:txBody>
      </p:sp>
      <p:sp>
        <p:nvSpPr>
          <p:cNvPr id="2" name="TextBox 1"/>
          <p:cNvSpPr txBox="1"/>
          <p:nvPr/>
        </p:nvSpPr>
        <p:spPr>
          <a:xfrm>
            <a:off x="922713" y="1305098"/>
            <a:ext cx="10365971" cy="480131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Make an explicit connection to CST when you are addressing social injustice, social responsibility, dignity, or ethics in your course.  </a:t>
            </a:r>
          </a:p>
          <a:p>
            <a:pPr marL="285750" indent="-285750">
              <a:buFont typeface="Arial" panose="020B0604020202020204" pitchFamily="34" charset="0"/>
              <a:buChar char="•"/>
            </a:pPr>
            <a:r>
              <a:rPr lang="en-US" dirty="0" smtClean="0"/>
              <a:t>Incorporate a Catholic social teaching reading into one of your assignments about these topics.  Encourage students to analyze a problem or solution in light of CST principles.</a:t>
            </a:r>
          </a:p>
          <a:p>
            <a:pPr marL="742950" lvl="1" indent="-285750">
              <a:buFont typeface="Arial" panose="020B0604020202020204" pitchFamily="34" charset="0"/>
              <a:buChar char="•"/>
            </a:pPr>
            <a:r>
              <a:rPr lang="en-US" dirty="0" smtClean="0"/>
              <a:t>Here is a summary of the CST principles: </a:t>
            </a:r>
            <a:r>
              <a:rPr lang="en-US" dirty="0">
                <a:hlinkClick r:id="rId2"/>
              </a:rPr>
              <a:t>http://www.usccb.org/beliefs-and-teachings/what-we-believe/catholic-social-teaching/seven-themes-of-catholic-social-teaching.cfm</a:t>
            </a:r>
            <a:endParaRPr lang="en-US" dirty="0" smtClean="0"/>
          </a:p>
          <a:p>
            <a:pPr marL="742950" lvl="1" indent="-285750">
              <a:buFont typeface="Arial" panose="020B0604020202020204" pitchFamily="34" charset="0"/>
              <a:buChar char="•"/>
            </a:pPr>
            <a:r>
              <a:rPr lang="en-US" dirty="0" smtClean="0"/>
              <a:t>Here is a list of the Church’s encyclicals: </a:t>
            </a:r>
            <a:r>
              <a:rPr lang="en-US" dirty="0" smtClean="0">
                <a:hlinkClick r:id="rId3"/>
              </a:rPr>
              <a:t>https</a:t>
            </a:r>
            <a:r>
              <a:rPr lang="en-US" dirty="0">
                <a:hlinkClick r:id="rId3"/>
              </a:rPr>
              <a:t>://</a:t>
            </a:r>
            <a:r>
              <a:rPr lang="en-US" dirty="0" smtClean="0">
                <a:hlinkClick r:id="rId3"/>
              </a:rPr>
              <a:t>socialconcerns.nd.edu/content/cst-major-documents</a:t>
            </a:r>
            <a:r>
              <a:rPr lang="en-US" dirty="0" smtClean="0"/>
              <a:t>)</a:t>
            </a:r>
          </a:p>
          <a:p>
            <a:pPr marL="742950" lvl="1" indent="-285750">
              <a:buFont typeface="Arial" panose="020B0604020202020204" pitchFamily="34" charset="0"/>
              <a:buChar char="•"/>
            </a:pPr>
            <a:r>
              <a:rPr lang="en-US" dirty="0" smtClean="0"/>
              <a:t>Here is a link to the Compendium of the Social Doctrine of the Church (a summary of all CST): </a:t>
            </a:r>
            <a:r>
              <a:rPr lang="en-US" dirty="0" smtClean="0">
                <a:hlinkClick r:id="rId4"/>
              </a:rPr>
              <a:t>http</a:t>
            </a:r>
            <a:r>
              <a:rPr lang="en-US" dirty="0">
                <a:hlinkClick r:id="rId4"/>
              </a:rPr>
              <a:t>://</a:t>
            </a:r>
            <a:r>
              <a:rPr lang="en-US" dirty="0" smtClean="0">
                <a:hlinkClick r:id="rId4"/>
              </a:rPr>
              <a:t>www.vatican.va/roman_curia/pontifical_councils/justpeace/documents/rc_pc_justpeace_doc_20060526_compendio-dott-soc_en.html</a:t>
            </a:r>
            <a:endParaRPr lang="en-US" dirty="0" smtClean="0"/>
          </a:p>
          <a:p>
            <a:pPr marL="285750" indent="-285750">
              <a:buFont typeface="Arial" panose="020B0604020202020204" pitchFamily="34" charset="0"/>
              <a:buChar char="•"/>
            </a:pPr>
            <a:r>
              <a:rPr lang="en-US" dirty="0" smtClean="0"/>
              <a:t>Teach in a way that embodies CST.  Foster a learning community that recognizes the dignity of each individual, encourage attention to social problems and solidarity with the less fortunate, teach and model good stewardship of resources, seek to attend to both the material and spiritual good of others.</a:t>
            </a:r>
          </a:p>
        </p:txBody>
      </p:sp>
    </p:spTree>
    <p:extLst>
      <p:ext uri="{BB962C8B-B14F-4D97-AF65-F5344CB8AC3E}">
        <p14:creationId xmlns:p14="http://schemas.microsoft.com/office/powerpoint/2010/main" val="3200326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RESOURCES</a:t>
            </a:r>
            <a:endParaRPr lang="en-US" dirty="0"/>
          </a:p>
        </p:txBody>
      </p:sp>
      <p:sp>
        <p:nvSpPr>
          <p:cNvPr id="3" name="Content Placeholder 2"/>
          <p:cNvSpPr>
            <a:spLocks noGrp="1"/>
          </p:cNvSpPr>
          <p:nvPr>
            <p:ph idx="1"/>
          </p:nvPr>
        </p:nvSpPr>
        <p:spPr/>
        <p:txBody>
          <a:bodyPr/>
          <a:lstStyle/>
          <a:p>
            <a:r>
              <a:rPr lang="en-US" dirty="0" smtClean="0"/>
              <a:t>Understanding and teaching the Catholic Intellectual Tradition:  </a:t>
            </a:r>
            <a:r>
              <a:rPr lang="en-US" dirty="0">
                <a:hlinkClick r:id="rId2"/>
              </a:rPr>
              <a:t>https://</a:t>
            </a:r>
            <a:r>
              <a:rPr lang="en-US" dirty="0" smtClean="0">
                <a:hlinkClick r:id="rId2"/>
              </a:rPr>
              <a:t>www.bc.edu/content/dam/files/top/church21/pdf/C21ResourceSPRING_2013_FINAL_web.pdf</a:t>
            </a:r>
            <a:endParaRPr lang="en-US" dirty="0" smtClean="0"/>
          </a:p>
          <a:p>
            <a:r>
              <a:rPr lang="en-US" dirty="0" smtClean="0"/>
              <a:t>Short videos on each principle of Catholic Social Teaching: </a:t>
            </a:r>
            <a:r>
              <a:rPr lang="en-US" dirty="0">
                <a:hlinkClick r:id="rId3"/>
              </a:rPr>
              <a:t>https://www.crs.org/resource-center/CST-101?tab=life-and-dignity-of-the-human-person</a:t>
            </a:r>
            <a:endParaRPr lang="en-US" dirty="0" smtClean="0"/>
          </a:p>
        </p:txBody>
      </p:sp>
    </p:spTree>
    <p:extLst>
      <p:ext uri="{BB962C8B-B14F-4D97-AF65-F5344CB8AC3E}">
        <p14:creationId xmlns:p14="http://schemas.microsoft.com/office/powerpoint/2010/main" val="1930233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extLst/>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FBD6067-70F6-4112-81DB-E75E7A153D00}"/>
              </a:ext>
            </a:extLst>
          </p:cNvPr>
          <p:cNvPicPr>
            <a:picLocks noChangeAspect="1"/>
          </p:cNvPicPr>
          <p:nvPr/>
        </p:nvPicPr>
        <p:blipFill rotWithShape="1">
          <a:blip r:embed="rId3">
            <a:duotone>
              <a:prstClr val="black"/>
              <a:schemeClr val="accent5">
                <a:tint val="45000"/>
                <a:satMod val="400000"/>
              </a:schemeClr>
            </a:duotone>
            <a:alphaModFix amt="15000"/>
            <a:extLst>
              <a:ext uri="{837473B0-CC2E-450A-ABE3-18F120FF3D39}">
                <a1611:picAttrSrcUrl xmlns="" xmlns:a1611="http://schemas.microsoft.com/office/drawing/2016/11/main" r:id="rId4"/>
              </a:ext>
            </a:extLst>
          </a:blip>
          <a:srcRect l="5325" r="5341" b="-1"/>
          <a:stretch/>
        </p:blipFill>
        <p:spPr>
          <a:xfrm>
            <a:off x="20" y="-1"/>
            <a:ext cx="12191980" cy="6858000"/>
          </a:xfrm>
          <a:prstGeom prst="rect">
            <a:avLst/>
          </a:prstGeom>
        </p:spPr>
      </p:pic>
      <p:sp>
        <p:nvSpPr>
          <p:cNvPr id="2" name="Title 1"/>
          <p:cNvSpPr>
            <a:spLocks noGrp="1"/>
          </p:cNvSpPr>
          <p:nvPr>
            <p:ph type="title"/>
          </p:nvPr>
        </p:nvSpPr>
        <p:spPr>
          <a:xfrm>
            <a:off x="646111" y="452718"/>
            <a:ext cx="9404723" cy="1400530"/>
          </a:xfrm>
        </p:spPr>
        <p:txBody>
          <a:bodyPr>
            <a:normAutofit/>
          </a:bodyPr>
          <a:lstStyle/>
          <a:p>
            <a:r>
              <a:rPr lang="en-US"/>
              <a:t>The Catholic Intellectual Tradition is an integral part of the TMU mission</a:t>
            </a:r>
            <a:endParaRPr lang="en-US" dirty="0"/>
          </a:p>
        </p:txBody>
      </p:sp>
      <p:sp>
        <p:nvSpPr>
          <p:cNvPr id="16" name="Rectangle 15">
            <a:extLst>
              <a:ext uri="{FF2B5EF4-FFF2-40B4-BE49-F238E27FC236}">
                <a16:creationId xmlns:a16="http://schemas.microsoft.com/office/drawing/2014/main" id="{C696EBFA-4394-4B46-9875-039A1F1D676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1103312" y="2052918"/>
            <a:ext cx="9404723" cy="4352364"/>
          </a:xfrm>
        </p:spPr>
        <p:txBody>
          <a:bodyPr anchor="ctr">
            <a:normAutofit/>
          </a:bodyPr>
          <a:lstStyle/>
          <a:p>
            <a:r>
              <a:rPr lang="en-US" sz="2400" b="1" dirty="0"/>
              <a:t>Mission: </a:t>
            </a:r>
            <a:r>
              <a:rPr lang="en-US" sz="2400" dirty="0"/>
              <a:t>“</a:t>
            </a:r>
            <a:r>
              <a:rPr lang="en-US" sz="2400" b="1" dirty="0"/>
              <a:t>Inspired by the Catholic Intellectual Tradition</a:t>
            </a:r>
            <a:r>
              <a:rPr lang="en-US" sz="2400" dirty="0"/>
              <a:t>, we challenge students of all faiths to examine the ultimate meaning of life, their place in the world, and their responsibility to others.”</a:t>
            </a:r>
          </a:p>
          <a:p>
            <a:r>
              <a:rPr lang="en-US" sz="2400" b="1" dirty="0"/>
              <a:t>Explication of Mission: “</a:t>
            </a:r>
            <a:r>
              <a:rPr lang="en-US" sz="2400" dirty="0"/>
              <a:t>Our primary mission is to develop and sustain challenging undergraduate, graduate, and professional programs of study, marked by superior teaching and scholarship </a:t>
            </a:r>
            <a:r>
              <a:rPr lang="en-US" sz="2400" b="1" dirty="0"/>
              <a:t>within the Catholic intellectual tradition</a:t>
            </a:r>
            <a:r>
              <a:rPr lang="en-US" sz="2400" dirty="0"/>
              <a:t>.”</a:t>
            </a:r>
            <a:endParaRPr lang="en-US" sz="2400" b="1" dirty="0"/>
          </a:p>
        </p:txBody>
      </p:sp>
      <p:sp>
        <p:nvSpPr>
          <p:cNvPr id="6" name="TextBox 5">
            <a:extLst>
              <a:ext uri="{FF2B5EF4-FFF2-40B4-BE49-F238E27FC236}">
                <a16:creationId xmlns:a16="http://schemas.microsoft.com/office/drawing/2014/main" id="{077550D3-BBE1-4F2D-9641-5F3D79374D43}"/>
              </a:ext>
            </a:extLst>
          </p:cNvPr>
          <p:cNvSpPr txBox="1"/>
          <p:nvPr/>
        </p:nvSpPr>
        <p:spPr>
          <a:xfrm>
            <a:off x="9511458" y="6657944"/>
            <a:ext cx="26805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en.wikipedia.org/wiki/Thomas_More_University">
                  <a:extLst>
                    <a:ext uri="{A12FA001-AC4F-418D-AE19-62706E023703}">
                      <ahyp:hlinkClr xmlns=""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sa/3.0/">
                  <a:extLst>
                    <a:ext uri="{A12FA001-AC4F-418D-AE19-62706E023703}">
                      <ahyp:hlinkClr xmlns=""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1405430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extLst/>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82381" y="629266"/>
            <a:ext cx="4767471" cy="1641986"/>
          </a:xfrm>
        </p:spPr>
        <p:txBody>
          <a:bodyPr>
            <a:normAutofit/>
          </a:bodyPr>
          <a:lstStyle/>
          <a:p>
            <a:pPr>
              <a:lnSpc>
                <a:spcPct val="90000"/>
              </a:lnSpc>
            </a:pPr>
            <a:r>
              <a:rPr lang="en-US" sz="3600" dirty="0"/>
              <a:t>But </a:t>
            </a:r>
            <a:r>
              <a:rPr lang="en-US" sz="3600" i="1" dirty="0"/>
              <a:t>what is </a:t>
            </a:r>
            <a:r>
              <a:rPr lang="en-US" sz="3600" dirty="0"/>
              <a:t>the </a:t>
            </a:r>
            <a:br>
              <a:rPr lang="en-US" sz="3600" dirty="0"/>
            </a:br>
            <a:r>
              <a:rPr lang="en-US" sz="3600" dirty="0"/>
              <a:t>Catholic Intellectual Tradition (CIT)?</a:t>
            </a:r>
          </a:p>
        </p:txBody>
      </p:sp>
      <p:pic>
        <p:nvPicPr>
          <p:cNvPr id="5" name="Picture 4">
            <a:extLst>
              <a:ext uri="{FF2B5EF4-FFF2-40B4-BE49-F238E27FC236}">
                <a16:creationId xmlns:a16="http://schemas.microsoft.com/office/drawing/2014/main" id="{CD400F22-0170-4864-B312-489A63B6516B}"/>
              </a:ext>
            </a:extLst>
          </p:cNvPr>
          <p:cNvPicPr>
            <a:picLocks noChangeAspect="1"/>
          </p:cNvPicPr>
          <p:nvPr/>
        </p:nvPicPr>
        <p:blipFill rotWithShape="1">
          <a:blip r:embed="rId3">
            <a:extLst>
              <a:ext uri="{837473B0-CC2E-450A-ABE3-18F120FF3D39}">
                <a1611:picAttrSrcUrl xmlns="" xmlns:a1611="http://schemas.microsoft.com/office/drawing/2016/11/main" r:id="rId4"/>
              </a:ext>
            </a:extLst>
          </a:blip>
          <a:srcRect l="28121" r="35386"/>
          <a:stretch/>
        </p:blipFill>
        <p:spPr>
          <a:xfrm>
            <a:off x="-1" y="10"/>
            <a:ext cx="4634680" cy="6857990"/>
          </a:xfrm>
          <a:prstGeom prst="rect">
            <a:avLst/>
          </a:prstGeom>
        </p:spPr>
      </p:pic>
      <p:sp>
        <p:nvSpPr>
          <p:cNvPr id="3" name="Content Placeholder 2"/>
          <p:cNvSpPr>
            <a:spLocks noGrp="1"/>
          </p:cNvSpPr>
          <p:nvPr>
            <p:ph idx="1"/>
          </p:nvPr>
        </p:nvSpPr>
        <p:spPr>
          <a:xfrm>
            <a:off x="5282381" y="2438400"/>
            <a:ext cx="6498802" cy="4219545"/>
          </a:xfrm>
        </p:spPr>
        <p:txBody>
          <a:bodyPr>
            <a:normAutofit/>
          </a:bodyPr>
          <a:lstStyle/>
          <a:p>
            <a:pPr>
              <a:lnSpc>
                <a:spcPct val="90000"/>
              </a:lnSpc>
            </a:pPr>
            <a:r>
              <a:rPr lang="en-US" sz="2400" dirty="0"/>
              <a:t>The CIT is sometimes described as “a 2,000 year ‘conversation’ between the Church and the world.</a:t>
            </a:r>
          </a:p>
          <a:p>
            <a:pPr>
              <a:lnSpc>
                <a:spcPct val="90000"/>
              </a:lnSpc>
            </a:pPr>
            <a:r>
              <a:rPr lang="en-US" sz="2400" dirty="0"/>
              <a:t>It is an ongoing and open dialogue that seeks to engage all people, cultures, and questions. </a:t>
            </a:r>
          </a:p>
          <a:p>
            <a:pPr>
              <a:lnSpc>
                <a:spcPct val="90000"/>
              </a:lnSpc>
            </a:pPr>
            <a:r>
              <a:rPr lang="en-US" sz="2400" dirty="0"/>
              <a:t>This has led to the creation of many beautiful texts, pieces of art and music, and discoveries about the world.</a:t>
            </a:r>
          </a:p>
        </p:txBody>
      </p:sp>
      <p:sp>
        <p:nvSpPr>
          <p:cNvPr id="6" name="TextBox 5">
            <a:extLst>
              <a:ext uri="{FF2B5EF4-FFF2-40B4-BE49-F238E27FC236}">
                <a16:creationId xmlns:a16="http://schemas.microsoft.com/office/drawing/2014/main" id="{F11A9B11-F50D-455A-838D-78A0CA076F47}"/>
              </a:ext>
            </a:extLst>
          </p:cNvPr>
          <p:cNvSpPr txBox="1"/>
          <p:nvPr/>
        </p:nvSpPr>
        <p:spPr>
          <a:xfrm>
            <a:off x="1954137" y="6657945"/>
            <a:ext cx="26805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en.wikipedia.org/wiki/Philosopher">
                  <a:extLst>
                    <a:ext uri="{A12FA001-AC4F-418D-AE19-62706E023703}">
                      <ahyp:hlinkClr xmlns=""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sa/3.0/">
                  <a:extLst>
                    <a:ext uri="{A12FA001-AC4F-418D-AE19-62706E023703}">
                      <ahyp:hlinkClr xmlns=""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2291785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81E2A-5A96-4A22-A696-0890BC9E3A3C}"/>
              </a:ext>
            </a:extLst>
          </p:cNvPr>
          <p:cNvSpPr>
            <a:spLocks noGrp="1"/>
          </p:cNvSpPr>
          <p:nvPr>
            <p:ph type="title"/>
          </p:nvPr>
        </p:nvSpPr>
        <p:spPr>
          <a:xfrm>
            <a:off x="648930" y="417234"/>
            <a:ext cx="9252154" cy="1223983"/>
          </a:xfrm>
        </p:spPr>
        <p:txBody>
          <a:bodyPr>
            <a:normAutofit/>
          </a:bodyPr>
          <a:lstStyle/>
          <a:p>
            <a:pPr>
              <a:lnSpc>
                <a:spcPct val="90000"/>
              </a:lnSpc>
            </a:pPr>
            <a:r>
              <a:rPr lang="en-US" sz="3900" dirty="0"/>
              <a:t>Catholic universities act as stewards of the CIT in two primary ways</a:t>
            </a:r>
          </a:p>
        </p:txBody>
      </p:sp>
      <p:sp>
        <p:nvSpPr>
          <p:cNvPr id="3" name="Content Placeholder 2">
            <a:extLst>
              <a:ext uri="{FF2B5EF4-FFF2-40B4-BE49-F238E27FC236}">
                <a16:creationId xmlns:a16="http://schemas.microsoft.com/office/drawing/2014/main" id="{E1F70B06-B5C3-4D23-8644-57760AB65E2F}"/>
              </a:ext>
            </a:extLst>
          </p:cNvPr>
          <p:cNvSpPr>
            <a:spLocks noGrp="1"/>
          </p:cNvSpPr>
          <p:nvPr>
            <p:ph idx="1"/>
          </p:nvPr>
        </p:nvSpPr>
        <p:spPr>
          <a:xfrm>
            <a:off x="410817" y="1853434"/>
            <a:ext cx="11529391" cy="2553343"/>
          </a:xfrm>
        </p:spPr>
        <p:txBody>
          <a:bodyPr>
            <a:normAutofit/>
          </a:bodyPr>
          <a:lstStyle/>
          <a:p>
            <a:pPr marL="457200" indent="-457200">
              <a:lnSpc>
                <a:spcPct val="90000"/>
              </a:lnSpc>
              <a:buAutoNum type="arabicPeriod"/>
            </a:pPr>
            <a:r>
              <a:rPr lang="en-US" sz="2400" dirty="0"/>
              <a:t>Celebrating and sharing the treasures of the past. </a:t>
            </a:r>
          </a:p>
          <a:p>
            <a:pPr marL="457200" indent="-457200">
              <a:lnSpc>
                <a:spcPct val="90000"/>
              </a:lnSpc>
              <a:buAutoNum type="arabicPeriod"/>
            </a:pPr>
            <a:r>
              <a:rPr lang="en-US" sz="2400" dirty="0"/>
              <a:t>Continuing the Catholic tradition of inquiry by pursuing the truth within one’s discipline in a way that embodies certain principles.</a:t>
            </a:r>
          </a:p>
          <a:p>
            <a:pPr marL="0" indent="0">
              <a:lnSpc>
                <a:spcPct val="90000"/>
              </a:lnSpc>
              <a:buNone/>
            </a:pPr>
            <a:endParaRPr lang="en-US" sz="2400" dirty="0"/>
          </a:p>
          <a:p>
            <a:pPr marL="0" indent="0">
              <a:lnSpc>
                <a:spcPct val="90000"/>
              </a:lnSpc>
              <a:buNone/>
            </a:pPr>
            <a:r>
              <a:rPr lang="en-US" sz="2400" dirty="0"/>
              <a:t>It is like passing on a “family tradition”: handing down photos, heirlooms and stories of the past; participating in an evolving story unfolding in the present. </a:t>
            </a:r>
            <a:endParaRPr lang="en-US" sz="2200" dirty="0"/>
          </a:p>
          <a:p>
            <a:pPr marL="400050" lvl="1" indent="0">
              <a:lnSpc>
                <a:spcPct val="90000"/>
              </a:lnSpc>
              <a:buNone/>
            </a:pPr>
            <a:endParaRPr lang="en-US" sz="2200" dirty="0"/>
          </a:p>
          <a:p>
            <a:pPr marL="857250" lvl="1" indent="-457200">
              <a:lnSpc>
                <a:spcPct val="90000"/>
              </a:lnSpc>
              <a:buAutoNum type="arabicPeriod"/>
            </a:pPr>
            <a:endParaRPr lang="en-US" sz="2200" dirty="0"/>
          </a:p>
          <a:p>
            <a:pPr marL="457200" indent="-457200">
              <a:lnSpc>
                <a:spcPct val="90000"/>
              </a:lnSpc>
              <a:buAutoNum type="arabicPeriod"/>
            </a:pPr>
            <a:endParaRPr lang="en-US" dirty="0"/>
          </a:p>
          <a:p>
            <a:pPr>
              <a:lnSpc>
                <a:spcPct val="90000"/>
              </a:lnSpc>
            </a:pPr>
            <a:endParaRPr lang="en-US" dirty="0"/>
          </a:p>
        </p:txBody>
      </p:sp>
      <p:pic>
        <p:nvPicPr>
          <p:cNvPr id="5" name="Picture 4">
            <a:extLst>
              <a:ext uri="{FF2B5EF4-FFF2-40B4-BE49-F238E27FC236}">
                <a16:creationId xmlns:a16="http://schemas.microsoft.com/office/drawing/2014/main" id="{A522499A-B9A4-4075-B329-10A5EA769CC2}"/>
              </a:ext>
            </a:extLst>
          </p:cNvPr>
          <p:cNvPicPr>
            <a:picLocks noChangeAspect="1"/>
          </p:cNvPicPr>
          <p:nvPr/>
        </p:nvPicPr>
        <p:blipFill>
          <a:blip r:embed="rId3">
            <a:extLst>
              <a:ext uri="{837473B0-CC2E-450A-ABE3-18F120FF3D39}">
                <a1611:picAttrSrcUrl xmlns="" xmlns:a1611="http://schemas.microsoft.com/office/drawing/2016/11/main" r:id="rId4"/>
              </a:ext>
            </a:extLst>
          </a:blip>
          <a:stretch>
            <a:fillRect/>
          </a:stretch>
        </p:blipFill>
        <p:spPr>
          <a:xfrm>
            <a:off x="2266119" y="4499541"/>
            <a:ext cx="2798975" cy="1866847"/>
          </a:xfrm>
          <a:prstGeom prst="rect">
            <a:avLst/>
          </a:prstGeom>
        </p:spPr>
      </p:pic>
      <p:pic>
        <p:nvPicPr>
          <p:cNvPr id="7" name="Picture 6">
            <a:extLst>
              <a:ext uri="{FF2B5EF4-FFF2-40B4-BE49-F238E27FC236}">
                <a16:creationId xmlns:a16="http://schemas.microsoft.com/office/drawing/2014/main" id="{5755B689-7C41-4E63-AD3C-D8B5D8A01CB2}"/>
              </a:ext>
            </a:extLst>
          </p:cNvPr>
          <p:cNvPicPr>
            <a:picLocks noChangeAspect="1"/>
          </p:cNvPicPr>
          <p:nvPr/>
        </p:nvPicPr>
        <p:blipFill>
          <a:blip r:embed="rId5">
            <a:extLst>
              <a:ext uri="{837473B0-CC2E-450A-ABE3-18F120FF3D39}">
                <a1611:picAttrSrcUrl xmlns="" xmlns:a1611="http://schemas.microsoft.com/office/drawing/2016/11/main" r:id="rId6"/>
              </a:ext>
            </a:extLst>
          </a:blip>
          <a:stretch>
            <a:fillRect/>
          </a:stretch>
        </p:blipFill>
        <p:spPr>
          <a:xfrm>
            <a:off x="5679403" y="4486289"/>
            <a:ext cx="2798976" cy="1866895"/>
          </a:xfrm>
          <a:prstGeom prst="rect">
            <a:avLst/>
          </a:prstGeom>
        </p:spPr>
      </p:pic>
      <p:sp>
        <p:nvSpPr>
          <p:cNvPr id="9" name="TextBox 8">
            <a:extLst>
              <a:ext uri="{FF2B5EF4-FFF2-40B4-BE49-F238E27FC236}">
                <a16:creationId xmlns:a16="http://schemas.microsoft.com/office/drawing/2014/main" id="{19071EAC-D1D4-4AB9-A968-B12097F20AC6}"/>
              </a:ext>
            </a:extLst>
          </p:cNvPr>
          <p:cNvSpPr txBox="1"/>
          <p:nvPr/>
        </p:nvSpPr>
        <p:spPr>
          <a:xfrm>
            <a:off x="1102839" y="6849479"/>
            <a:ext cx="807529" cy="1061829"/>
          </a:xfrm>
          <a:prstGeom prst="rect">
            <a:avLst/>
          </a:prstGeom>
          <a:noFill/>
        </p:spPr>
        <p:txBody>
          <a:bodyPr wrap="square" rtlCol="0">
            <a:spAutoFit/>
          </a:bodyPr>
          <a:lstStyle/>
          <a:p>
            <a:r>
              <a:rPr lang="en-US" sz="900">
                <a:hlinkClick r:id="rId6" tooltip="https://www.flickr.com/photos/34561073@N00/2099447856"/>
              </a:rPr>
              <a:t>This Photo</a:t>
            </a:r>
            <a:r>
              <a:rPr lang="en-US" sz="900"/>
              <a:t> by Unknown Author is licensed under </a:t>
            </a:r>
            <a:r>
              <a:rPr lang="en-US" sz="900">
                <a:hlinkClick r:id="rId7" tooltip="https://creativecommons.org/licenses/by-nd/3.0/"/>
              </a:rPr>
              <a:t>CC BY-ND</a:t>
            </a:r>
            <a:endParaRPr lang="en-US" sz="900"/>
          </a:p>
        </p:txBody>
      </p:sp>
    </p:spTree>
    <p:extLst>
      <p:ext uri="{BB962C8B-B14F-4D97-AF65-F5344CB8AC3E}">
        <p14:creationId xmlns:p14="http://schemas.microsoft.com/office/powerpoint/2010/main" val="970880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CD4C6-369A-453F-BD5E-F4E45A0585A4}"/>
              </a:ext>
            </a:extLst>
          </p:cNvPr>
          <p:cNvSpPr>
            <a:spLocks noGrp="1"/>
          </p:cNvSpPr>
          <p:nvPr>
            <p:ph type="title"/>
          </p:nvPr>
        </p:nvSpPr>
        <p:spPr/>
        <p:txBody>
          <a:bodyPr/>
          <a:lstStyle/>
          <a:p>
            <a:r>
              <a:rPr lang="en-US" b="1" dirty="0"/>
              <a:t>How can we bring the CIT into the classroom?</a:t>
            </a:r>
          </a:p>
        </p:txBody>
      </p:sp>
      <p:sp>
        <p:nvSpPr>
          <p:cNvPr id="3" name="Content Placeholder 2">
            <a:extLst>
              <a:ext uri="{FF2B5EF4-FFF2-40B4-BE49-F238E27FC236}">
                <a16:creationId xmlns:a16="http://schemas.microsoft.com/office/drawing/2014/main" id="{88D67E95-6F22-4B78-B166-0BFCF77AFA56}"/>
              </a:ext>
            </a:extLst>
          </p:cNvPr>
          <p:cNvSpPr>
            <a:spLocks noGrp="1"/>
          </p:cNvSpPr>
          <p:nvPr>
            <p:ph idx="1"/>
          </p:nvPr>
        </p:nvSpPr>
        <p:spPr/>
        <p:txBody>
          <a:bodyPr>
            <a:normAutofit/>
          </a:bodyPr>
          <a:lstStyle/>
          <a:p>
            <a:pPr marL="457200" indent="-457200">
              <a:buAutoNum type="arabicPeriod"/>
            </a:pPr>
            <a:r>
              <a:rPr lang="en-US" sz="2800" dirty="0"/>
              <a:t>Making explicit the aspects of the CIT that we are already incorporating. </a:t>
            </a:r>
          </a:p>
          <a:p>
            <a:pPr marL="457200" indent="-457200">
              <a:buAutoNum type="arabicPeriod"/>
            </a:pPr>
            <a:r>
              <a:rPr lang="en-US" sz="2800" dirty="0"/>
              <a:t>Adding content.</a:t>
            </a:r>
          </a:p>
          <a:p>
            <a:pPr marL="457200" indent="-457200">
              <a:buAutoNum type="arabicPeriod"/>
            </a:pPr>
            <a:r>
              <a:rPr lang="en-US" sz="2800" dirty="0"/>
              <a:t>Teaching all of our content in a way that embodies the principles of the Catholic tradition of inquiry.</a:t>
            </a:r>
          </a:p>
        </p:txBody>
      </p:sp>
    </p:spTree>
    <p:extLst>
      <p:ext uri="{BB962C8B-B14F-4D97-AF65-F5344CB8AC3E}">
        <p14:creationId xmlns:p14="http://schemas.microsoft.com/office/powerpoint/2010/main" val="1956694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B3CCA-82B7-40E3-8698-17490E22CDBA}"/>
              </a:ext>
            </a:extLst>
          </p:cNvPr>
          <p:cNvSpPr>
            <a:spLocks noGrp="1"/>
          </p:cNvSpPr>
          <p:nvPr>
            <p:ph type="title"/>
          </p:nvPr>
        </p:nvSpPr>
        <p:spPr/>
        <p:txBody>
          <a:bodyPr/>
          <a:lstStyle/>
          <a:p>
            <a:r>
              <a:rPr lang="en-US" b="1" dirty="0" smtClean="0"/>
              <a:t>EMBODYING THE PRINCIPLES OF THE CATHOLIC TRADITION OF INQUIRY</a:t>
            </a:r>
            <a:endParaRPr lang="en-US" b="1" dirty="0"/>
          </a:p>
        </p:txBody>
      </p:sp>
      <p:sp>
        <p:nvSpPr>
          <p:cNvPr id="3" name="Content Placeholder 2">
            <a:extLst>
              <a:ext uri="{FF2B5EF4-FFF2-40B4-BE49-F238E27FC236}">
                <a16:creationId xmlns:a16="http://schemas.microsoft.com/office/drawing/2014/main" id="{26E87FAA-DDE9-4740-94B2-ABD100F11926}"/>
              </a:ext>
            </a:extLst>
          </p:cNvPr>
          <p:cNvSpPr>
            <a:spLocks noGrp="1"/>
          </p:cNvSpPr>
          <p:nvPr>
            <p:ph idx="1"/>
          </p:nvPr>
        </p:nvSpPr>
        <p:spPr/>
        <p:txBody>
          <a:bodyPr>
            <a:normAutofit/>
          </a:bodyPr>
          <a:lstStyle/>
          <a:p>
            <a:r>
              <a:rPr lang="en-US" sz="2800" dirty="0"/>
              <a:t>Faith and reason are in harmony.</a:t>
            </a:r>
          </a:p>
          <a:p>
            <a:r>
              <a:rPr lang="en-US" sz="2800" dirty="0"/>
              <a:t>An integrative perspective on knowledge.</a:t>
            </a:r>
          </a:p>
          <a:p>
            <a:r>
              <a:rPr lang="en-US" sz="2800" dirty="0"/>
              <a:t>A sacramental worldview.</a:t>
            </a:r>
          </a:p>
          <a:p>
            <a:r>
              <a:rPr lang="en-US" sz="2800" dirty="0"/>
              <a:t>Reverence for the dignity and communal nature of every human being.</a:t>
            </a:r>
          </a:p>
          <a:p>
            <a:r>
              <a:rPr lang="en-US" sz="2800" dirty="0"/>
              <a:t>Dialogical in nature.</a:t>
            </a:r>
          </a:p>
          <a:p>
            <a:r>
              <a:rPr lang="en-US" sz="2800" dirty="0"/>
              <a:t>The universe is intelligible and an integral part of our human nature is our desire to know the truth.</a:t>
            </a:r>
          </a:p>
        </p:txBody>
      </p:sp>
    </p:spTree>
    <p:extLst>
      <p:ext uri="{BB962C8B-B14F-4D97-AF65-F5344CB8AC3E}">
        <p14:creationId xmlns:p14="http://schemas.microsoft.com/office/powerpoint/2010/main" val="415464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extLst/>
          </a:blip>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A085689-791F-4B8F-9F30-12415B97D36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5" name="Picture 14">
            <a:extLst>
              <a:ext uri="{FF2B5EF4-FFF2-40B4-BE49-F238E27FC236}">
                <a16:creationId xmlns:a16="http://schemas.microsoft.com/office/drawing/2014/main" id="{AA3FED7F-6821-47C0-A464-E9278B24129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7" name="Oval 16">
            <a:extLst>
              <a:ext uri="{FF2B5EF4-FFF2-40B4-BE49-F238E27FC236}">
                <a16:creationId xmlns:a16="http://schemas.microsoft.com/office/drawing/2014/main" id="{8F54B2FB-3F54-4350-8D1B-F86D677CA7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9" name="Picture 18">
            <a:extLst>
              <a:ext uri="{FF2B5EF4-FFF2-40B4-BE49-F238E27FC236}">
                <a16:creationId xmlns:a16="http://schemas.microsoft.com/office/drawing/2014/main" id="{561B34F5-88E5-4711-BC16-3005C29AD7C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1" name="Picture 20">
            <a:extLst>
              <a:ext uri="{FF2B5EF4-FFF2-40B4-BE49-F238E27FC236}">
                <a16:creationId xmlns:a16="http://schemas.microsoft.com/office/drawing/2014/main" id="{4F3661D0-2268-4D3E-88BA-0647BCBE33A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23" name="Rectangle 22">
            <a:extLst>
              <a:ext uri="{FF2B5EF4-FFF2-40B4-BE49-F238E27FC236}">
                <a16:creationId xmlns:a16="http://schemas.microsoft.com/office/drawing/2014/main" id="{DDB56DB5-0324-4F79-9AB8-CB18C1DC87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E7EE618-0BBB-4D56-8B80-26ACEC0C140B}"/>
              </a:ext>
            </a:extLst>
          </p:cNvPr>
          <p:cNvSpPr>
            <a:spLocks noGrp="1"/>
          </p:cNvSpPr>
          <p:nvPr>
            <p:ph type="title"/>
          </p:nvPr>
        </p:nvSpPr>
        <p:spPr>
          <a:xfrm>
            <a:off x="4886326" y="1454964"/>
            <a:ext cx="6657974" cy="3308840"/>
          </a:xfrm>
        </p:spPr>
        <p:txBody>
          <a:bodyPr vert="horz" lIns="91440" tIns="45720" rIns="91440" bIns="45720" rtlCol="0" anchor="b">
            <a:normAutofit/>
          </a:bodyPr>
          <a:lstStyle/>
          <a:p>
            <a:pPr algn="ctr"/>
            <a:r>
              <a:rPr lang="en-US" sz="7200" dirty="0"/>
              <a:t>Creation &amp; The Big Bang </a:t>
            </a:r>
            <a:br>
              <a:rPr lang="en-US" sz="7200" dirty="0"/>
            </a:br>
            <a:r>
              <a:rPr lang="en-US" sz="3100" dirty="0"/>
              <a:t>AN </a:t>
            </a:r>
            <a:r>
              <a:rPr lang="en-US" sz="3100" dirty="0" smtClean="0"/>
              <a:t>ILLUSTRATION</a:t>
            </a:r>
            <a:endParaRPr lang="en-US" sz="3100" dirty="0"/>
          </a:p>
        </p:txBody>
      </p:sp>
      <p:pic>
        <p:nvPicPr>
          <p:cNvPr id="4" name="Picture Placeholder 11" descr="- The Big Bang - Commission by RMirandinha on DeviantArt">
            <a:extLst>
              <a:ext uri="{FF2B5EF4-FFF2-40B4-BE49-F238E27FC236}">
                <a16:creationId xmlns:a16="http://schemas.microsoft.com/office/drawing/2014/main" id="{2945B6B8-55D6-4133-B7C1-6A657EEF5C7B}"/>
              </a:ext>
            </a:extLst>
          </p:cNvPr>
          <p:cNvPicPr>
            <a:picLocks noGrp="1" noChangeAspect="1"/>
          </p:cNvPicPr>
          <p:nvPr>
            <p:ph idx="1"/>
          </p:nvPr>
        </p:nvPicPr>
        <p:blipFill rotWithShape="1">
          <a:blip r:embed="rId7">
            <a:extLst>
              <a:ext uri="{28A0092B-C50C-407E-A947-70E740481C1C}">
                <a14:useLocalDpi xmlns:a14="http://schemas.microsoft.com/office/drawing/2010/main" val="0"/>
              </a:ext>
            </a:extLst>
          </a:blip>
          <a:srcRect l="9054" r="8279"/>
          <a:stretch/>
        </p:blipFill>
        <p:spPr>
          <a:xfrm>
            <a:off x="-1" y="10"/>
            <a:ext cx="4634681" cy="6857990"/>
          </a:xfrm>
          <a:prstGeom prst="rect">
            <a:avLst/>
          </a:prstGeom>
        </p:spPr>
      </p:pic>
    </p:spTree>
    <p:extLst>
      <p:ext uri="{BB962C8B-B14F-4D97-AF65-F5344CB8AC3E}">
        <p14:creationId xmlns:p14="http://schemas.microsoft.com/office/powerpoint/2010/main" val="1249845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61E9A1-09DC-4803-9713-1A9F2787A035}"/>
              </a:ext>
            </a:extLst>
          </p:cNvPr>
          <p:cNvSpPr>
            <a:spLocks noGrp="1"/>
          </p:cNvSpPr>
          <p:nvPr>
            <p:ph idx="1"/>
          </p:nvPr>
        </p:nvSpPr>
        <p:spPr>
          <a:xfrm>
            <a:off x="715618" y="917838"/>
            <a:ext cx="10203235" cy="5277555"/>
          </a:xfrm>
        </p:spPr>
        <p:txBody>
          <a:bodyPr>
            <a:normAutofit/>
          </a:bodyPr>
          <a:lstStyle/>
          <a:p>
            <a:pPr marL="0" indent="0">
              <a:buNone/>
            </a:pPr>
            <a:r>
              <a:rPr lang="en-US" sz="3200" dirty="0"/>
              <a:t>Faith and reason are in harmony.</a:t>
            </a:r>
          </a:p>
          <a:p>
            <a:pPr lvl="1"/>
            <a:r>
              <a:rPr lang="en-US" dirty="0" smtClean="0"/>
              <a:t>Sharing that the </a:t>
            </a:r>
            <a:r>
              <a:rPr lang="en-US" dirty="0"/>
              <a:t>theological explanation of creation and the scientific theory of the big bang are not in competition with each </a:t>
            </a:r>
            <a:r>
              <a:rPr lang="en-US" dirty="0" smtClean="0"/>
              <a:t>other.  </a:t>
            </a:r>
            <a:r>
              <a:rPr lang="en-US" dirty="0"/>
              <a:t>The study of science leads to ultimate questions which science itself cannot address</a:t>
            </a:r>
            <a:r>
              <a:rPr lang="en-US" dirty="0" smtClean="0"/>
              <a:t>.  Faith leads to questions about the material world which science can address.</a:t>
            </a:r>
            <a:endParaRPr lang="en-US" dirty="0"/>
          </a:p>
          <a:p>
            <a:pPr marL="0" indent="0">
              <a:buNone/>
            </a:pPr>
            <a:r>
              <a:rPr lang="en-US" sz="3200" dirty="0"/>
              <a:t>An integrative perspective on knowledge.</a:t>
            </a:r>
          </a:p>
          <a:p>
            <a:pPr lvl="1"/>
            <a:r>
              <a:rPr lang="en-US" dirty="0"/>
              <a:t>Different kinds of explanations that fit together in a larger whole.</a:t>
            </a:r>
          </a:p>
          <a:p>
            <a:pPr lvl="1"/>
            <a:r>
              <a:rPr lang="en-US" dirty="0"/>
              <a:t>“Why is the gift there?” </a:t>
            </a:r>
            <a:r>
              <a:rPr lang="en-US" dirty="0" smtClean="0"/>
              <a:t>example.  Each discipline (sociology, economics, biology, theology) gives a different explanation that fit together into a greater whole.</a:t>
            </a:r>
            <a:endParaRPr lang="en-US" sz="3200" dirty="0"/>
          </a:p>
          <a:p>
            <a:pPr marL="0" indent="0">
              <a:buNone/>
            </a:pPr>
            <a:r>
              <a:rPr lang="en-US" sz="3200" dirty="0"/>
              <a:t>A sacramental worldview.</a:t>
            </a:r>
          </a:p>
          <a:p>
            <a:pPr lvl="1"/>
            <a:r>
              <a:rPr lang="en-US" dirty="0"/>
              <a:t>Cultivating wonder.</a:t>
            </a:r>
          </a:p>
          <a:p>
            <a:pPr lvl="1"/>
            <a:r>
              <a:rPr lang="en-US" dirty="0"/>
              <a:t>Studying the Big Bang Theory can be an experience of God.</a:t>
            </a:r>
          </a:p>
          <a:p>
            <a:pPr lvl="1"/>
            <a:endParaRPr lang="en-US" dirty="0"/>
          </a:p>
        </p:txBody>
      </p:sp>
    </p:spTree>
    <p:extLst>
      <p:ext uri="{BB962C8B-B14F-4D97-AF65-F5344CB8AC3E}">
        <p14:creationId xmlns:p14="http://schemas.microsoft.com/office/powerpoint/2010/main" val="2203846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980575"/>
            <a:ext cx="9570230" cy="5112654"/>
          </a:xfrm>
        </p:spPr>
        <p:txBody>
          <a:bodyPr>
            <a:normAutofit fontScale="92500" lnSpcReduction="10000"/>
          </a:bodyPr>
          <a:lstStyle/>
          <a:p>
            <a:r>
              <a:rPr lang="en-US" sz="3200" dirty="0"/>
              <a:t>Reverence for the dignity and communal nature of every human being</a:t>
            </a:r>
            <a:r>
              <a:rPr lang="en-US" sz="3200" dirty="0" smtClean="0"/>
              <a:t>.</a:t>
            </a:r>
          </a:p>
          <a:p>
            <a:pPr lvl="1"/>
            <a:r>
              <a:rPr lang="en-US" dirty="0" smtClean="0"/>
              <a:t>Treating every person in the classroom with respect; create a culture of belonging.</a:t>
            </a:r>
          </a:p>
          <a:p>
            <a:pPr lvl="1"/>
            <a:r>
              <a:rPr lang="en-US" dirty="0" smtClean="0"/>
              <a:t>Potentially discuss the Catholic understanding of the human person as a unity of body and soul – the person is more than matter.</a:t>
            </a:r>
          </a:p>
          <a:p>
            <a:pPr lvl="1"/>
            <a:r>
              <a:rPr lang="en-US" dirty="0" smtClean="0"/>
              <a:t>Intellectual community – modeling respect for dignity and inclusive community.</a:t>
            </a:r>
            <a:endParaRPr lang="en-US" dirty="0"/>
          </a:p>
          <a:p>
            <a:r>
              <a:rPr lang="en-US" sz="3200" dirty="0"/>
              <a:t>Dialogical in nature</a:t>
            </a:r>
            <a:r>
              <a:rPr lang="en-US" sz="3200" dirty="0" smtClean="0"/>
              <a:t>.</a:t>
            </a:r>
          </a:p>
          <a:p>
            <a:pPr lvl="1"/>
            <a:r>
              <a:rPr lang="en-US" dirty="0" smtClean="0"/>
              <a:t>Encourage questions.</a:t>
            </a:r>
            <a:endParaRPr lang="en-US" dirty="0"/>
          </a:p>
          <a:p>
            <a:r>
              <a:rPr lang="en-US" sz="3200" dirty="0"/>
              <a:t>The universe is intelligible and an integral part of our human nature is our desire to know the </a:t>
            </a:r>
            <a:r>
              <a:rPr lang="en-US" sz="3200" dirty="0" smtClean="0"/>
              <a:t>truth.</a:t>
            </a:r>
          </a:p>
          <a:p>
            <a:pPr lvl="1"/>
            <a:r>
              <a:rPr lang="en-US" sz="2100" dirty="0" smtClean="0"/>
              <a:t>Encourage students to dig deeper.</a:t>
            </a:r>
          </a:p>
          <a:p>
            <a:pPr lvl="1"/>
            <a:r>
              <a:rPr lang="en-US" sz="2100" dirty="0" smtClean="0"/>
              <a:t>Potentially note the history of Western science and its Christian roots.</a:t>
            </a:r>
          </a:p>
        </p:txBody>
      </p:sp>
    </p:spTree>
    <p:extLst>
      <p:ext uri="{BB962C8B-B14F-4D97-AF65-F5344CB8AC3E}">
        <p14:creationId xmlns:p14="http://schemas.microsoft.com/office/powerpoint/2010/main" val="36310240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1583</TotalTime>
  <Words>1114</Words>
  <Application>Microsoft Office PowerPoint</Application>
  <PresentationFormat>Widescreen</PresentationFormat>
  <Paragraphs>94</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Century Gothic</vt:lpstr>
      <vt:lpstr>Wingdings 3</vt:lpstr>
      <vt:lpstr>Ion</vt:lpstr>
      <vt:lpstr>From The Divine Comedy to the Big Bang Theory</vt:lpstr>
      <vt:lpstr>The Catholic Intellectual Tradition is an integral part of the TMU mission</vt:lpstr>
      <vt:lpstr>But what is the  Catholic Intellectual Tradition (CIT)?</vt:lpstr>
      <vt:lpstr>Catholic universities act as stewards of the CIT in two primary ways</vt:lpstr>
      <vt:lpstr>How can we bring the CIT into the classroom?</vt:lpstr>
      <vt:lpstr>EMBODYING THE PRINCIPLES OF THE CATHOLIC TRADITION OF INQUIRY</vt:lpstr>
      <vt:lpstr>Creation &amp; The Big Bang  AN ILLUSTRATION</vt:lpstr>
      <vt:lpstr>PowerPoint Presentation</vt:lpstr>
      <vt:lpstr>PowerPoint Presentation</vt:lpstr>
      <vt:lpstr>CONTENT: The Catholic Intellectual Tradition in Art</vt:lpstr>
      <vt:lpstr>CONTENT: The Catholic Intellectual Tradition in Literature</vt:lpstr>
      <vt:lpstr>MAKE THE IMPLICIT EXPLICIT</vt:lpstr>
      <vt:lpstr>Implementing Core Outcome 3</vt:lpstr>
      <vt:lpstr>What is the Catholic tradition of justice?</vt:lpstr>
      <vt:lpstr>How can we bring CST into the classroom?</vt:lpstr>
      <vt:lpstr>A FEW IDEAS…</vt:lpstr>
      <vt:lpstr>FURTHER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Mission Minute</dc:title>
  <dc:creator>Dwyer, Caitlin Shaughnessy</dc:creator>
  <cp:lastModifiedBy>Mader, Jodie Noelle</cp:lastModifiedBy>
  <cp:revision>37</cp:revision>
  <cp:lastPrinted>2019-09-18T18:41:14Z</cp:lastPrinted>
  <dcterms:created xsi:type="dcterms:W3CDTF">2019-07-10T03:47:45Z</dcterms:created>
  <dcterms:modified xsi:type="dcterms:W3CDTF">2019-09-20T10:31:54Z</dcterms:modified>
</cp:coreProperties>
</file>