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323" r:id="rId3"/>
    <p:sldId id="326" r:id="rId4"/>
    <p:sldId id="328" r:id="rId5"/>
    <p:sldId id="325" r:id="rId6"/>
    <p:sldId id="324" r:id="rId7"/>
    <p:sldId id="327" r:id="rId8"/>
    <p:sldId id="330" r:id="rId9"/>
    <p:sldId id="331" r:id="rId10"/>
    <p:sldId id="32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E10ECC-FCD1-467C-98B1-8FEE7C502EA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F3736E77-8B65-4AFE-8774-5D3E3707C6CD}">
      <dgm:prSet/>
      <dgm:spPr/>
      <dgm:t>
        <a:bodyPr/>
        <a:lstStyle/>
        <a:p>
          <a:r>
            <a:rPr lang="en-US" dirty="0"/>
            <a:t>Peer tutor qualifications: </a:t>
          </a:r>
        </a:p>
      </dgm:t>
    </dgm:pt>
    <dgm:pt modelId="{E4F72FD0-C12B-4B13-8BDD-96CF34B19B3C}" type="parTrans" cxnId="{F95FF7D5-BB4C-4ED5-A378-AB1310FC18F1}">
      <dgm:prSet/>
      <dgm:spPr/>
      <dgm:t>
        <a:bodyPr/>
        <a:lstStyle/>
        <a:p>
          <a:endParaRPr lang="en-US"/>
        </a:p>
      </dgm:t>
    </dgm:pt>
    <dgm:pt modelId="{ABD8EFC7-8091-407F-BDAB-EDB6D87F41BE}" type="sibTrans" cxnId="{F95FF7D5-BB4C-4ED5-A378-AB1310FC18F1}">
      <dgm:prSet/>
      <dgm:spPr/>
      <dgm:t>
        <a:bodyPr/>
        <a:lstStyle/>
        <a:p>
          <a:endParaRPr lang="en-US"/>
        </a:p>
      </dgm:t>
    </dgm:pt>
    <dgm:pt modelId="{4080A882-A942-4591-9E2F-7CE5A8D41594}">
      <dgm:prSet/>
      <dgm:spPr/>
      <dgm:t>
        <a:bodyPr/>
        <a:lstStyle/>
        <a:p>
          <a:r>
            <a:rPr lang="en-US"/>
            <a:t>At least a 3.0 GPA</a:t>
          </a:r>
        </a:p>
      </dgm:t>
    </dgm:pt>
    <dgm:pt modelId="{34D8CA56-EA82-4D6A-8181-7671C77E352E}" type="parTrans" cxnId="{C51DAC16-A063-4D30-A1B0-B02F6E9A055F}">
      <dgm:prSet/>
      <dgm:spPr/>
      <dgm:t>
        <a:bodyPr/>
        <a:lstStyle/>
        <a:p>
          <a:endParaRPr lang="en-US"/>
        </a:p>
      </dgm:t>
    </dgm:pt>
    <dgm:pt modelId="{542F2236-85EA-4394-9804-FAABE09F6CB3}" type="sibTrans" cxnId="{C51DAC16-A063-4D30-A1B0-B02F6E9A055F}">
      <dgm:prSet/>
      <dgm:spPr/>
      <dgm:t>
        <a:bodyPr/>
        <a:lstStyle/>
        <a:p>
          <a:endParaRPr lang="en-US"/>
        </a:p>
      </dgm:t>
    </dgm:pt>
    <dgm:pt modelId="{00AFA4E2-CBE5-4C13-BF02-E66858411C73}">
      <dgm:prSet/>
      <dgm:spPr/>
      <dgm:t>
        <a:bodyPr/>
        <a:lstStyle/>
        <a:p>
          <a:r>
            <a:rPr lang="en-US"/>
            <a:t>B or higher in course for which they wish to tutor</a:t>
          </a:r>
        </a:p>
      </dgm:t>
    </dgm:pt>
    <dgm:pt modelId="{9813816A-D41D-496D-B78F-588CAB5C22F6}" type="parTrans" cxnId="{7EA9715C-975C-48A4-AAB0-7E3CA889B553}">
      <dgm:prSet/>
      <dgm:spPr/>
      <dgm:t>
        <a:bodyPr/>
        <a:lstStyle/>
        <a:p>
          <a:endParaRPr lang="en-US"/>
        </a:p>
      </dgm:t>
    </dgm:pt>
    <dgm:pt modelId="{462901C0-D773-4AD9-B678-640FE78EAF35}" type="sibTrans" cxnId="{7EA9715C-975C-48A4-AAB0-7E3CA889B553}">
      <dgm:prSet/>
      <dgm:spPr/>
      <dgm:t>
        <a:bodyPr/>
        <a:lstStyle/>
        <a:p>
          <a:endParaRPr lang="en-US"/>
        </a:p>
      </dgm:t>
    </dgm:pt>
    <dgm:pt modelId="{8CD1B672-3781-4A78-8E05-E28B9797255D}">
      <dgm:prSet/>
      <dgm:spPr/>
      <dgm:t>
        <a:bodyPr/>
        <a:lstStyle/>
        <a:p>
          <a:r>
            <a:rPr lang="en-US"/>
            <a:t>2 faculty recommendations</a:t>
          </a:r>
        </a:p>
      </dgm:t>
    </dgm:pt>
    <dgm:pt modelId="{2122B484-BE41-441C-8BD1-5FC3C9A64594}" type="parTrans" cxnId="{42AE3D23-C090-4ED4-A9C4-D603FF9CB826}">
      <dgm:prSet/>
      <dgm:spPr/>
      <dgm:t>
        <a:bodyPr/>
        <a:lstStyle/>
        <a:p>
          <a:endParaRPr lang="en-US"/>
        </a:p>
      </dgm:t>
    </dgm:pt>
    <dgm:pt modelId="{1D8642C5-65F3-4ABA-A757-B19110362362}" type="sibTrans" cxnId="{42AE3D23-C090-4ED4-A9C4-D603FF9CB826}">
      <dgm:prSet/>
      <dgm:spPr/>
      <dgm:t>
        <a:bodyPr/>
        <a:lstStyle/>
        <a:p>
          <a:endParaRPr lang="en-US"/>
        </a:p>
      </dgm:t>
    </dgm:pt>
    <dgm:pt modelId="{FD7A4BC6-409D-4941-8E28-34EF49B3EFCC}">
      <dgm:prSet/>
      <dgm:spPr/>
      <dgm:t>
        <a:bodyPr/>
        <a:lstStyle/>
        <a:p>
          <a:r>
            <a:rPr lang="en-US"/>
            <a:t>Attend in-person training once per semester</a:t>
          </a:r>
        </a:p>
      </dgm:t>
    </dgm:pt>
    <dgm:pt modelId="{2D9CFDB3-F892-4623-AF2D-8D779198631E}" type="parTrans" cxnId="{A4C155A0-036D-4A35-971A-A22BA2B5CF4F}">
      <dgm:prSet/>
      <dgm:spPr/>
      <dgm:t>
        <a:bodyPr/>
        <a:lstStyle/>
        <a:p>
          <a:endParaRPr lang="en-US"/>
        </a:p>
      </dgm:t>
    </dgm:pt>
    <dgm:pt modelId="{A847BBD9-B5EE-4E7A-8D58-1704A4AF4FD1}" type="sibTrans" cxnId="{A4C155A0-036D-4A35-971A-A22BA2B5CF4F}">
      <dgm:prSet/>
      <dgm:spPr/>
      <dgm:t>
        <a:bodyPr/>
        <a:lstStyle/>
        <a:p>
          <a:endParaRPr lang="en-US"/>
        </a:p>
      </dgm:t>
    </dgm:pt>
    <dgm:pt modelId="{7E010483-8F23-47C1-BEB1-39D23686B8C7}">
      <dgm:prSet/>
      <dgm:spPr/>
      <dgm:t>
        <a:bodyPr/>
        <a:lstStyle/>
        <a:p>
          <a:r>
            <a:rPr lang="en-US"/>
            <a:t>Complete online tutor training in Canvas</a:t>
          </a:r>
        </a:p>
      </dgm:t>
    </dgm:pt>
    <dgm:pt modelId="{8F5B6121-C96A-498F-91E4-CAA82023A20F}" type="parTrans" cxnId="{9EA88BE8-7A5C-4D6B-86B8-D7991710B046}">
      <dgm:prSet/>
      <dgm:spPr/>
      <dgm:t>
        <a:bodyPr/>
        <a:lstStyle/>
        <a:p>
          <a:endParaRPr lang="en-US"/>
        </a:p>
      </dgm:t>
    </dgm:pt>
    <dgm:pt modelId="{6B4CA8DD-F4B9-45F2-BA02-359AD71F04E4}" type="sibTrans" cxnId="{9EA88BE8-7A5C-4D6B-86B8-D7991710B046}">
      <dgm:prSet/>
      <dgm:spPr/>
      <dgm:t>
        <a:bodyPr/>
        <a:lstStyle/>
        <a:p>
          <a:endParaRPr lang="en-US"/>
        </a:p>
      </dgm:t>
    </dgm:pt>
    <dgm:pt modelId="{4847B9DB-0EB6-42F9-A308-E5734DBF4F51}" type="pres">
      <dgm:prSet presAssocID="{6CE10ECC-FCD1-467C-98B1-8FEE7C502EAA}" presName="linear" presStyleCnt="0">
        <dgm:presLayoutVars>
          <dgm:animLvl val="lvl"/>
          <dgm:resizeHandles val="exact"/>
        </dgm:presLayoutVars>
      </dgm:prSet>
      <dgm:spPr/>
      <dgm:t>
        <a:bodyPr/>
        <a:lstStyle/>
        <a:p>
          <a:endParaRPr lang="en-US"/>
        </a:p>
      </dgm:t>
    </dgm:pt>
    <dgm:pt modelId="{CDA98D10-D684-4ECD-8F98-2A050F5FC2E4}" type="pres">
      <dgm:prSet presAssocID="{F3736E77-8B65-4AFE-8774-5D3E3707C6CD}" presName="parentText" presStyleLbl="node1" presStyleIdx="0" presStyleCnt="1">
        <dgm:presLayoutVars>
          <dgm:chMax val="0"/>
          <dgm:bulletEnabled val="1"/>
        </dgm:presLayoutVars>
      </dgm:prSet>
      <dgm:spPr/>
      <dgm:t>
        <a:bodyPr/>
        <a:lstStyle/>
        <a:p>
          <a:endParaRPr lang="en-US"/>
        </a:p>
      </dgm:t>
    </dgm:pt>
    <dgm:pt modelId="{BB0FD090-9E0E-466A-9C3A-F2F4FBBBA325}" type="pres">
      <dgm:prSet presAssocID="{F3736E77-8B65-4AFE-8774-5D3E3707C6CD}" presName="childText" presStyleLbl="revTx" presStyleIdx="0" presStyleCnt="1">
        <dgm:presLayoutVars>
          <dgm:bulletEnabled val="1"/>
        </dgm:presLayoutVars>
      </dgm:prSet>
      <dgm:spPr/>
      <dgm:t>
        <a:bodyPr/>
        <a:lstStyle/>
        <a:p>
          <a:endParaRPr lang="en-US"/>
        </a:p>
      </dgm:t>
    </dgm:pt>
  </dgm:ptLst>
  <dgm:cxnLst>
    <dgm:cxn modelId="{A8671AAA-4627-4F1B-A095-98812D4ECA19}" type="presOf" srcId="{00AFA4E2-CBE5-4C13-BF02-E66858411C73}" destId="{BB0FD090-9E0E-466A-9C3A-F2F4FBBBA325}" srcOrd="0" destOrd="1" presId="urn:microsoft.com/office/officeart/2005/8/layout/vList2"/>
    <dgm:cxn modelId="{5B8CF571-70EC-41A5-A7EC-FD67CDAEABD3}" type="presOf" srcId="{6CE10ECC-FCD1-467C-98B1-8FEE7C502EAA}" destId="{4847B9DB-0EB6-42F9-A308-E5734DBF4F51}" srcOrd="0" destOrd="0" presId="urn:microsoft.com/office/officeart/2005/8/layout/vList2"/>
    <dgm:cxn modelId="{DAF84367-52FC-4741-82EF-F2D313A79459}" type="presOf" srcId="{F3736E77-8B65-4AFE-8774-5D3E3707C6CD}" destId="{CDA98D10-D684-4ECD-8F98-2A050F5FC2E4}" srcOrd="0" destOrd="0" presId="urn:microsoft.com/office/officeart/2005/8/layout/vList2"/>
    <dgm:cxn modelId="{42AE3D23-C090-4ED4-A9C4-D603FF9CB826}" srcId="{F3736E77-8B65-4AFE-8774-5D3E3707C6CD}" destId="{8CD1B672-3781-4A78-8E05-E28B9797255D}" srcOrd="2" destOrd="0" parTransId="{2122B484-BE41-441C-8BD1-5FC3C9A64594}" sibTransId="{1D8642C5-65F3-4ABA-A757-B19110362362}"/>
    <dgm:cxn modelId="{9B156F28-E6D4-413B-9D45-E7AE6FF467B2}" type="presOf" srcId="{4080A882-A942-4591-9E2F-7CE5A8D41594}" destId="{BB0FD090-9E0E-466A-9C3A-F2F4FBBBA325}" srcOrd="0" destOrd="0" presId="urn:microsoft.com/office/officeart/2005/8/layout/vList2"/>
    <dgm:cxn modelId="{7EA9715C-975C-48A4-AAB0-7E3CA889B553}" srcId="{F3736E77-8B65-4AFE-8774-5D3E3707C6CD}" destId="{00AFA4E2-CBE5-4C13-BF02-E66858411C73}" srcOrd="1" destOrd="0" parTransId="{9813816A-D41D-496D-B78F-588CAB5C22F6}" sibTransId="{462901C0-D773-4AD9-B678-640FE78EAF35}"/>
    <dgm:cxn modelId="{196A698A-B554-40B9-89BF-5D2F962B7353}" type="presOf" srcId="{7E010483-8F23-47C1-BEB1-39D23686B8C7}" destId="{BB0FD090-9E0E-466A-9C3A-F2F4FBBBA325}" srcOrd="0" destOrd="4" presId="urn:microsoft.com/office/officeart/2005/8/layout/vList2"/>
    <dgm:cxn modelId="{A4C155A0-036D-4A35-971A-A22BA2B5CF4F}" srcId="{F3736E77-8B65-4AFE-8774-5D3E3707C6CD}" destId="{FD7A4BC6-409D-4941-8E28-34EF49B3EFCC}" srcOrd="3" destOrd="0" parTransId="{2D9CFDB3-F892-4623-AF2D-8D779198631E}" sibTransId="{A847BBD9-B5EE-4E7A-8D58-1704A4AF4FD1}"/>
    <dgm:cxn modelId="{F95FF7D5-BB4C-4ED5-A378-AB1310FC18F1}" srcId="{6CE10ECC-FCD1-467C-98B1-8FEE7C502EAA}" destId="{F3736E77-8B65-4AFE-8774-5D3E3707C6CD}" srcOrd="0" destOrd="0" parTransId="{E4F72FD0-C12B-4B13-8BDD-96CF34B19B3C}" sibTransId="{ABD8EFC7-8091-407F-BDAB-EDB6D87F41BE}"/>
    <dgm:cxn modelId="{6307C527-7044-4759-BC89-44D369B3496A}" type="presOf" srcId="{FD7A4BC6-409D-4941-8E28-34EF49B3EFCC}" destId="{BB0FD090-9E0E-466A-9C3A-F2F4FBBBA325}" srcOrd="0" destOrd="3" presId="urn:microsoft.com/office/officeart/2005/8/layout/vList2"/>
    <dgm:cxn modelId="{9EA88BE8-7A5C-4D6B-86B8-D7991710B046}" srcId="{F3736E77-8B65-4AFE-8774-5D3E3707C6CD}" destId="{7E010483-8F23-47C1-BEB1-39D23686B8C7}" srcOrd="4" destOrd="0" parTransId="{8F5B6121-C96A-498F-91E4-CAA82023A20F}" sibTransId="{6B4CA8DD-F4B9-45F2-BA02-359AD71F04E4}"/>
    <dgm:cxn modelId="{B5404C3A-3AF8-4E77-8E17-3E23DDDB496F}" type="presOf" srcId="{8CD1B672-3781-4A78-8E05-E28B9797255D}" destId="{BB0FD090-9E0E-466A-9C3A-F2F4FBBBA325}" srcOrd="0" destOrd="2" presId="urn:microsoft.com/office/officeart/2005/8/layout/vList2"/>
    <dgm:cxn modelId="{C51DAC16-A063-4D30-A1B0-B02F6E9A055F}" srcId="{F3736E77-8B65-4AFE-8774-5D3E3707C6CD}" destId="{4080A882-A942-4591-9E2F-7CE5A8D41594}" srcOrd="0" destOrd="0" parTransId="{34D8CA56-EA82-4D6A-8181-7671C77E352E}" sibTransId="{542F2236-85EA-4394-9804-FAABE09F6CB3}"/>
    <dgm:cxn modelId="{000A505F-53C7-4008-99C7-DD85BBB2F7EA}" type="presParOf" srcId="{4847B9DB-0EB6-42F9-A308-E5734DBF4F51}" destId="{CDA98D10-D684-4ECD-8F98-2A050F5FC2E4}" srcOrd="0" destOrd="0" presId="urn:microsoft.com/office/officeart/2005/8/layout/vList2"/>
    <dgm:cxn modelId="{CAFBE87D-A7BC-4F4B-8BCA-2BA050F01200}" type="presParOf" srcId="{4847B9DB-0EB6-42F9-A308-E5734DBF4F51}" destId="{BB0FD090-9E0E-466A-9C3A-F2F4FBBBA325}"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98D10-D684-4ECD-8F98-2A050F5FC2E4}">
      <dsp:nvSpPr>
        <dsp:cNvPr id="0" name=""/>
        <dsp:cNvSpPr/>
      </dsp:nvSpPr>
      <dsp:spPr>
        <a:xfrm>
          <a:off x="0" y="24127"/>
          <a:ext cx="6492875" cy="98338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a:lnSpc>
              <a:spcPct val="90000"/>
            </a:lnSpc>
            <a:spcBef>
              <a:spcPct val="0"/>
            </a:spcBef>
            <a:spcAft>
              <a:spcPct val="35000"/>
            </a:spcAft>
          </a:pPr>
          <a:r>
            <a:rPr lang="en-US" sz="4100" kern="1200" dirty="0"/>
            <a:t>Peer tutor qualifications: </a:t>
          </a:r>
        </a:p>
      </dsp:txBody>
      <dsp:txXfrm>
        <a:off x="48005" y="72132"/>
        <a:ext cx="6396865" cy="887374"/>
      </dsp:txXfrm>
    </dsp:sp>
    <dsp:sp modelId="{BB0FD090-9E0E-466A-9C3A-F2F4FBBBA325}">
      <dsp:nvSpPr>
        <dsp:cNvPr id="0" name=""/>
        <dsp:cNvSpPr/>
      </dsp:nvSpPr>
      <dsp:spPr>
        <a:xfrm>
          <a:off x="0" y="1007512"/>
          <a:ext cx="6492875" cy="4073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149" tIns="52070" rIns="291592" bIns="52070" numCol="1" spcCol="1270" anchor="t" anchorCtr="0">
          <a:noAutofit/>
        </a:bodyPr>
        <a:lstStyle/>
        <a:p>
          <a:pPr marL="285750" lvl="1" indent="-285750" algn="l" defTabSz="1422400">
            <a:lnSpc>
              <a:spcPct val="90000"/>
            </a:lnSpc>
            <a:spcBef>
              <a:spcPct val="0"/>
            </a:spcBef>
            <a:spcAft>
              <a:spcPct val="20000"/>
            </a:spcAft>
            <a:buChar char="••"/>
          </a:pPr>
          <a:r>
            <a:rPr lang="en-US" sz="3200" kern="1200"/>
            <a:t>At least a 3.0 GPA</a:t>
          </a:r>
        </a:p>
        <a:p>
          <a:pPr marL="285750" lvl="1" indent="-285750" algn="l" defTabSz="1422400">
            <a:lnSpc>
              <a:spcPct val="90000"/>
            </a:lnSpc>
            <a:spcBef>
              <a:spcPct val="0"/>
            </a:spcBef>
            <a:spcAft>
              <a:spcPct val="20000"/>
            </a:spcAft>
            <a:buChar char="••"/>
          </a:pPr>
          <a:r>
            <a:rPr lang="en-US" sz="3200" kern="1200"/>
            <a:t>B or higher in course for which they wish to tutor</a:t>
          </a:r>
        </a:p>
        <a:p>
          <a:pPr marL="285750" lvl="1" indent="-285750" algn="l" defTabSz="1422400">
            <a:lnSpc>
              <a:spcPct val="90000"/>
            </a:lnSpc>
            <a:spcBef>
              <a:spcPct val="0"/>
            </a:spcBef>
            <a:spcAft>
              <a:spcPct val="20000"/>
            </a:spcAft>
            <a:buChar char="••"/>
          </a:pPr>
          <a:r>
            <a:rPr lang="en-US" sz="3200" kern="1200"/>
            <a:t>2 faculty recommendations</a:t>
          </a:r>
        </a:p>
        <a:p>
          <a:pPr marL="285750" lvl="1" indent="-285750" algn="l" defTabSz="1422400">
            <a:lnSpc>
              <a:spcPct val="90000"/>
            </a:lnSpc>
            <a:spcBef>
              <a:spcPct val="0"/>
            </a:spcBef>
            <a:spcAft>
              <a:spcPct val="20000"/>
            </a:spcAft>
            <a:buChar char="••"/>
          </a:pPr>
          <a:r>
            <a:rPr lang="en-US" sz="3200" kern="1200"/>
            <a:t>Attend in-person training once per semester</a:t>
          </a:r>
        </a:p>
        <a:p>
          <a:pPr marL="285750" lvl="1" indent="-285750" algn="l" defTabSz="1422400">
            <a:lnSpc>
              <a:spcPct val="90000"/>
            </a:lnSpc>
            <a:spcBef>
              <a:spcPct val="0"/>
            </a:spcBef>
            <a:spcAft>
              <a:spcPct val="20000"/>
            </a:spcAft>
            <a:buChar char="••"/>
          </a:pPr>
          <a:r>
            <a:rPr lang="en-US" sz="3200" kern="1200"/>
            <a:t>Complete online tutor training in Canvas</a:t>
          </a:r>
        </a:p>
      </dsp:txBody>
      <dsp:txXfrm>
        <a:off x="0" y="1007512"/>
        <a:ext cx="6492875" cy="40737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ED5274-A460-491C-BF6B-F5BDD93F9E05}" type="datetimeFigureOut">
              <a:rPr lang="en-US" smtClean="0"/>
              <a:t>10/2/2019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DC79AB-CA02-4133-B2A1-CF97A1B8DDC0}" type="slidenum">
              <a:rPr lang="en-US" smtClean="0"/>
              <a:t>‹#›</a:t>
            </a:fld>
            <a:endParaRPr lang="en-US"/>
          </a:p>
        </p:txBody>
      </p:sp>
    </p:spTree>
    <p:extLst>
      <p:ext uri="{BB962C8B-B14F-4D97-AF65-F5344CB8AC3E}">
        <p14:creationId xmlns:p14="http://schemas.microsoft.com/office/powerpoint/2010/main" val="1217286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Our next institute – the Dr.</a:t>
            </a:r>
            <a:r>
              <a:rPr lang="en-US" sz="1200" kern="1200" baseline="0" dirty="0">
                <a:solidFill>
                  <a:schemeClr val="tx1"/>
                </a:solidFill>
                <a:effectLst/>
                <a:latin typeface="+mn-lt"/>
                <a:ea typeface="+mn-ea"/>
                <a:cs typeface="+mn-cs"/>
              </a:rPr>
              <a:t> Anthony … IAE</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Includes</a:t>
            </a:r>
            <a:r>
              <a:rPr lang="en-US" sz="1200" kern="1200" baseline="0" dirty="0">
                <a:solidFill>
                  <a:schemeClr val="tx1"/>
                </a:solidFill>
                <a:effectLst/>
                <a:latin typeface="+mn-lt"/>
                <a:ea typeface="+mn-ea"/>
                <a:cs typeface="+mn-cs"/>
              </a:rPr>
              <a:t> traditional academic supports including peer tutoring, academic coaching, strategy building around study skills, time management, and goal setting.  In my role, my goal is to expand and strengthen our services to make them more visible, accessible, and effective for all TMU students.</a:t>
            </a: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4C Society— targets our “marvelous middle” students and focuses on the 4C’s (Character, Community, Career, and Classroom), which come from the ROI developed from the most recent strategic plan.  Seniors in the program participate in a capstone project that highlights their personal ROI and experiences through the lenses of the 4Cs and graduate with 4C Scholar distinction.</a:t>
            </a:r>
          </a:p>
          <a:p>
            <a:pPr lvl="1"/>
            <a:endParaRPr lang="en-US" sz="1200" kern="1200" dirty="0">
              <a:solidFill>
                <a:schemeClr val="tx1"/>
              </a:solidFill>
              <a:effectLst/>
              <a:latin typeface="+mn-lt"/>
              <a:ea typeface="+mn-ea"/>
              <a:cs typeface="+mn-cs"/>
            </a:endParaRPr>
          </a:p>
          <a:p>
            <a:pPr lvl="1"/>
            <a:r>
              <a:rPr lang="en-US" sz="1200" kern="1200" dirty="0" err="1">
                <a:solidFill>
                  <a:schemeClr val="tx1"/>
                </a:solidFill>
                <a:effectLst/>
                <a:latin typeface="+mn-lt"/>
                <a:ea typeface="+mn-ea"/>
                <a:cs typeface="+mn-cs"/>
              </a:rPr>
              <a:t>Smarthinking</a:t>
            </a:r>
            <a:r>
              <a:rPr lang="en-US" sz="1200" kern="1200" dirty="0">
                <a:solidFill>
                  <a:schemeClr val="tx1"/>
                </a:solidFill>
                <a:effectLst/>
                <a:latin typeface="+mn-lt"/>
                <a:ea typeface="+mn-ea"/>
                <a:cs typeface="+mn-cs"/>
              </a:rPr>
              <a:t> tutoring— Our online tutoring platform is in place to support all TMU students, especially those taking online classes and in the TAP and Graduate programs, where it has become increasingly popular, with 75% of students using the service in TAP or Graduate programs, and an 86% increase in overall usage from 17/18 academic year.</a:t>
            </a:r>
          </a:p>
          <a:p>
            <a:pPr lvl="1"/>
            <a:r>
              <a:rPr lang="en-US" sz="1200" kern="1200" dirty="0">
                <a:solidFill>
                  <a:schemeClr val="tx1"/>
                </a:solidFill>
                <a:effectLst/>
                <a:latin typeface="+mn-lt"/>
                <a:ea typeface="+mn-ea"/>
                <a:cs typeface="+mn-cs"/>
              </a:rPr>
              <a:t>Approximately 1537 touchpoints from IAE services in 18/19 academic year</a:t>
            </a:r>
          </a:p>
          <a:p>
            <a:endParaRPr lang="en-US" dirty="0"/>
          </a:p>
        </p:txBody>
      </p:sp>
      <p:sp>
        <p:nvSpPr>
          <p:cNvPr id="4" name="Slide Number Placeholder 3"/>
          <p:cNvSpPr>
            <a:spLocks noGrp="1"/>
          </p:cNvSpPr>
          <p:nvPr>
            <p:ph type="sldNum" sz="quarter" idx="10"/>
          </p:nvPr>
        </p:nvSpPr>
        <p:spPr/>
        <p:txBody>
          <a:bodyPr/>
          <a:lstStyle/>
          <a:p>
            <a:fld id="{D0FBF07D-0750-40D8-AFC9-5C83BBA69C7C}" type="slidenum">
              <a:rPr lang="en-US" smtClean="0"/>
              <a:t>2</a:t>
            </a:fld>
            <a:endParaRPr lang="en-US"/>
          </a:p>
        </p:txBody>
      </p:sp>
    </p:spTree>
    <p:extLst>
      <p:ext uri="{BB962C8B-B14F-4D97-AF65-F5344CB8AC3E}">
        <p14:creationId xmlns:p14="http://schemas.microsoft.com/office/powerpoint/2010/main" val="4130344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E8A72-814A-4FAE-AC9A-A90AEA73D1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9FBDD1-8449-4581-A716-7E40F58247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2F16295-D058-49F4-B62C-4577FC69FA8C}"/>
              </a:ext>
            </a:extLst>
          </p:cNvPr>
          <p:cNvSpPr>
            <a:spLocks noGrp="1"/>
          </p:cNvSpPr>
          <p:nvPr>
            <p:ph type="dt" sz="half" idx="10"/>
          </p:nvPr>
        </p:nvSpPr>
        <p:spPr/>
        <p:txBody>
          <a:bodyPr/>
          <a:lstStyle/>
          <a:p>
            <a:fld id="{8D901C34-A6D0-4D65-B800-395AB31EBDB3}" type="datetimeFigureOut">
              <a:rPr lang="en-US" smtClean="0"/>
              <a:t>10/2/2019</a:t>
            </a:fld>
            <a:endParaRPr lang="en-US"/>
          </a:p>
        </p:txBody>
      </p:sp>
      <p:sp>
        <p:nvSpPr>
          <p:cNvPr id="5" name="Footer Placeholder 4">
            <a:extLst>
              <a:ext uri="{FF2B5EF4-FFF2-40B4-BE49-F238E27FC236}">
                <a16:creationId xmlns:a16="http://schemas.microsoft.com/office/drawing/2014/main" id="{EC55820A-8861-48CD-9062-B4C36E093E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9BB660-23F6-4D43-8697-A89518082684}"/>
              </a:ext>
            </a:extLst>
          </p:cNvPr>
          <p:cNvSpPr>
            <a:spLocks noGrp="1"/>
          </p:cNvSpPr>
          <p:nvPr>
            <p:ph type="sldNum" sz="quarter" idx="12"/>
          </p:nvPr>
        </p:nvSpPr>
        <p:spPr/>
        <p:txBody>
          <a:bodyPr/>
          <a:lstStyle/>
          <a:p>
            <a:fld id="{27482287-04BD-43AB-B3EB-051A0B50C634}" type="slidenum">
              <a:rPr lang="en-US" smtClean="0"/>
              <a:t>‹#›</a:t>
            </a:fld>
            <a:endParaRPr lang="en-US"/>
          </a:p>
        </p:txBody>
      </p:sp>
    </p:spTree>
    <p:extLst>
      <p:ext uri="{BB962C8B-B14F-4D97-AF65-F5344CB8AC3E}">
        <p14:creationId xmlns:p14="http://schemas.microsoft.com/office/powerpoint/2010/main" val="1656287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FDD8C-C9B9-4055-A010-EFEA7C6835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0AFD6E-B3FE-45EB-9BAC-B1EC5620A7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6C4785-424F-4C4D-8C1F-588CCDAC7FC4}"/>
              </a:ext>
            </a:extLst>
          </p:cNvPr>
          <p:cNvSpPr>
            <a:spLocks noGrp="1"/>
          </p:cNvSpPr>
          <p:nvPr>
            <p:ph type="dt" sz="half" idx="10"/>
          </p:nvPr>
        </p:nvSpPr>
        <p:spPr/>
        <p:txBody>
          <a:bodyPr/>
          <a:lstStyle/>
          <a:p>
            <a:fld id="{8D901C34-A6D0-4D65-B800-395AB31EBDB3}" type="datetimeFigureOut">
              <a:rPr lang="en-US" smtClean="0"/>
              <a:t>10/2/2019</a:t>
            </a:fld>
            <a:endParaRPr lang="en-US"/>
          </a:p>
        </p:txBody>
      </p:sp>
      <p:sp>
        <p:nvSpPr>
          <p:cNvPr id="5" name="Footer Placeholder 4">
            <a:extLst>
              <a:ext uri="{FF2B5EF4-FFF2-40B4-BE49-F238E27FC236}">
                <a16:creationId xmlns:a16="http://schemas.microsoft.com/office/drawing/2014/main" id="{2B215EEC-B589-416E-A4A2-60E4369546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DA5394-8040-41B6-9A63-2FD890AFB4CC}"/>
              </a:ext>
            </a:extLst>
          </p:cNvPr>
          <p:cNvSpPr>
            <a:spLocks noGrp="1"/>
          </p:cNvSpPr>
          <p:nvPr>
            <p:ph type="sldNum" sz="quarter" idx="12"/>
          </p:nvPr>
        </p:nvSpPr>
        <p:spPr/>
        <p:txBody>
          <a:bodyPr/>
          <a:lstStyle/>
          <a:p>
            <a:fld id="{27482287-04BD-43AB-B3EB-051A0B50C634}" type="slidenum">
              <a:rPr lang="en-US" smtClean="0"/>
              <a:t>‹#›</a:t>
            </a:fld>
            <a:endParaRPr lang="en-US"/>
          </a:p>
        </p:txBody>
      </p:sp>
    </p:spTree>
    <p:extLst>
      <p:ext uri="{BB962C8B-B14F-4D97-AF65-F5344CB8AC3E}">
        <p14:creationId xmlns:p14="http://schemas.microsoft.com/office/powerpoint/2010/main" val="15624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B4FBE7-9295-4DBD-9749-533226A57AE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CF0039-452A-4DE1-8D03-A5B8F8CEC9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E3F65D-2FAA-4F88-BBA6-BC5294473974}"/>
              </a:ext>
            </a:extLst>
          </p:cNvPr>
          <p:cNvSpPr>
            <a:spLocks noGrp="1"/>
          </p:cNvSpPr>
          <p:nvPr>
            <p:ph type="dt" sz="half" idx="10"/>
          </p:nvPr>
        </p:nvSpPr>
        <p:spPr/>
        <p:txBody>
          <a:bodyPr/>
          <a:lstStyle/>
          <a:p>
            <a:fld id="{8D901C34-A6D0-4D65-B800-395AB31EBDB3}" type="datetimeFigureOut">
              <a:rPr lang="en-US" smtClean="0"/>
              <a:t>10/2/2019</a:t>
            </a:fld>
            <a:endParaRPr lang="en-US"/>
          </a:p>
        </p:txBody>
      </p:sp>
      <p:sp>
        <p:nvSpPr>
          <p:cNvPr id="5" name="Footer Placeholder 4">
            <a:extLst>
              <a:ext uri="{FF2B5EF4-FFF2-40B4-BE49-F238E27FC236}">
                <a16:creationId xmlns:a16="http://schemas.microsoft.com/office/drawing/2014/main" id="{6B1A28AD-1DCC-495F-B633-7A76E42148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3DD3CB-DB55-4BC0-9840-184960A1D58E}"/>
              </a:ext>
            </a:extLst>
          </p:cNvPr>
          <p:cNvSpPr>
            <a:spLocks noGrp="1"/>
          </p:cNvSpPr>
          <p:nvPr>
            <p:ph type="sldNum" sz="quarter" idx="12"/>
          </p:nvPr>
        </p:nvSpPr>
        <p:spPr/>
        <p:txBody>
          <a:bodyPr/>
          <a:lstStyle/>
          <a:p>
            <a:fld id="{27482287-04BD-43AB-B3EB-051A0B50C634}" type="slidenum">
              <a:rPr lang="en-US" smtClean="0"/>
              <a:t>‹#›</a:t>
            </a:fld>
            <a:endParaRPr lang="en-US"/>
          </a:p>
        </p:txBody>
      </p:sp>
    </p:spTree>
    <p:extLst>
      <p:ext uri="{BB962C8B-B14F-4D97-AF65-F5344CB8AC3E}">
        <p14:creationId xmlns:p14="http://schemas.microsoft.com/office/powerpoint/2010/main" val="53634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DD8E3-205D-4CFB-BB7B-4D7364EB1C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9A82F7-E34A-49A0-BB2D-4EF8F9FA01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5BEA8D-B5DD-45D0-811A-8165AFB8D245}"/>
              </a:ext>
            </a:extLst>
          </p:cNvPr>
          <p:cNvSpPr>
            <a:spLocks noGrp="1"/>
          </p:cNvSpPr>
          <p:nvPr>
            <p:ph type="dt" sz="half" idx="10"/>
          </p:nvPr>
        </p:nvSpPr>
        <p:spPr/>
        <p:txBody>
          <a:bodyPr/>
          <a:lstStyle/>
          <a:p>
            <a:fld id="{8D901C34-A6D0-4D65-B800-395AB31EBDB3}" type="datetimeFigureOut">
              <a:rPr lang="en-US" smtClean="0"/>
              <a:t>10/2/2019</a:t>
            </a:fld>
            <a:endParaRPr lang="en-US"/>
          </a:p>
        </p:txBody>
      </p:sp>
      <p:sp>
        <p:nvSpPr>
          <p:cNvPr id="5" name="Footer Placeholder 4">
            <a:extLst>
              <a:ext uri="{FF2B5EF4-FFF2-40B4-BE49-F238E27FC236}">
                <a16:creationId xmlns:a16="http://schemas.microsoft.com/office/drawing/2014/main" id="{74EAAFFD-88B2-4650-9349-7D5DC9C70A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7DC753-97FA-412E-964B-3A16407DCCC4}"/>
              </a:ext>
            </a:extLst>
          </p:cNvPr>
          <p:cNvSpPr>
            <a:spLocks noGrp="1"/>
          </p:cNvSpPr>
          <p:nvPr>
            <p:ph type="sldNum" sz="quarter" idx="12"/>
          </p:nvPr>
        </p:nvSpPr>
        <p:spPr/>
        <p:txBody>
          <a:bodyPr/>
          <a:lstStyle/>
          <a:p>
            <a:fld id="{27482287-04BD-43AB-B3EB-051A0B50C634}" type="slidenum">
              <a:rPr lang="en-US" smtClean="0"/>
              <a:t>‹#›</a:t>
            </a:fld>
            <a:endParaRPr lang="en-US"/>
          </a:p>
        </p:txBody>
      </p:sp>
    </p:spTree>
    <p:extLst>
      <p:ext uri="{BB962C8B-B14F-4D97-AF65-F5344CB8AC3E}">
        <p14:creationId xmlns:p14="http://schemas.microsoft.com/office/powerpoint/2010/main" val="1972642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D819B-F18C-41C4-87F9-8486BDF10C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9C3829-9AFA-4541-9AA7-8E84781F6B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D89A44-B0A3-4908-8924-B9A954C906D6}"/>
              </a:ext>
            </a:extLst>
          </p:cNvPr>
          <p:cNvSpPr>
            <a:spLocks noGrp="1"/>
          </p:cNvSpPr>
          <p:nvPr>
            <p:ph type="dt" sz="half" idx="10"/>
          </p:nvPr>
        </p:nvSpPr>
        <p:spPr/>
        <p:txBody>
          <a:bodyPr/>
          <a:lstStyle/>
          <a:p>
            <a:fld id="{8D901C34-A6D0-4D65-B800-395AB31EBDB3}" type="datetimeFigureOut">
              <a:rPr lang="en-US" smtClean="0"/>
              <a:t>10/2/2019</a:t>
            </a:fld>
            <a:endParaRPr lang="en-US"/>
          </a:p>
        </p:txBody>
      </p:sp>
      <p:sp>
        <p:nvSpPr>
          <p:cNvPr id="5" name="Footer Placeholder 4">
            <a:extLst>
              <a:ext uri="{FF2B5EF4-FFF2-40B4-BE49-F238E27FC236}">
                <a16:creationId xmlns:a16="http://schemas.microsoft.com/office/drawing/2014/main" id="{51DBB4EE-511A-41BD-BCBB-F634C04E1C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DFE571-0037-4AB4-8909-2AB7F1241AA6}"/>
              </a:ext>
            </a:extLst>
          </p:cNvPr>
          <p:cNvSpPr>
            <a:spLocks noGrp="1"/>
          </p:cNvSpPr>
          <p:nvPr>
            <p:ph type="sldNum" sz="quarter" idx="12"/>
          </p:nvPr>
        </p:nvSpPr>
        <p:spPr/>
        <p:txBody>
          <a:bodyPr/>
          <a:lstStyle/>
          <a:p>
            <a:fld id="{27482287-04BD-43AB-B3EB-051A0B50C634}" type="slidenum">
              <a:rPr lang="en-US" smtClean="0"/>
              <a:t>‹#›</a:t>
            </a:fld>
            <a:endParaRPr lang="en-US"/>
          </a:p>
        </p:txBody>
      </p:sp>
    </p:spTree>
    <p:extLst>
      <p:ext uri="{BB962C8B-B14F-4D97-AF65-F5344CB8AC3E}">
        <p14:creationId xmlns:p14="http://schemas.microsoft.com/office/powerpoint/2010/main" val="2626903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B42BD-DA79-4A23-B7A1-CAFCC3E4FD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902C31-3ABF-48FF-B577-2D87B17E0E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463B07-76EE-444F-96C4-17F506F0B6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6BAC65-9D44-412A-B50E-B11937045E05}"/>
              </a:ext>
            </a:extLst>
          </p:cNvPr>
          <p:cNvSpPr>
            <a:spLocks noGrp="1"/>
          </p:cNvSpPr>
          <p:nvPr>
            <p:ph type="dt" sz="half" idx="10"/>
          </p:nvPr>
        </p:nvSpPr>
        <p:spPr/>
        <p:txBody>
          <a:bodyPr/>
          <a:lstStyle/>
          <a:p>
            <a:fld id="{8D901C34-A6D0-4D65-B800-395AB31EBDB3}" type="datetimeFigureOut">
              <a:rPr lang="en-US" smtClean="0"/>
              <a:t>10/2/2019</a:t>
            </a:fld>
            <a:endParaRPr lang="en-US"/>
          </a:p>
        </p:txBody>
      </p:sp>
      <p:sp>
        <p:nvSpPr>
          <p:cNvPr id="6" name="Footer Placeholder 5">
            <a:extLst>
              <a:ext uri="{FF2B5EF4-FFF2-40B4-BE49-F238E27FC236}">
                <a16:creationId xmlns:a16="http://schemas.microsoft.com/office/drawing/2014/main" id="{2FDE252E-3177-4C08-BDFA-4F3763E6BC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1BDC2D-790F-4B96-9542-88574186EC5C}"/>
              </a:ext>
            </a:extLst>
          </p:cNvPr>
          <p:cNvSpPr>
            <a:spLocks noGrp="1"/>
          </p:cNvSpPr>
          <p:nvPr>
            <p:ph type="sldNum" sz="quarter" idx="12"/>
          </p:nvPr>
        </p:nvSpPr>
        <p:spPr/>
        <p:txBody>
          <a:bodyPr/>
          <a:lstStyle/>
          <a:p>
            <a:fld id="{27482287-04BD-43AB-B3EB-051A0B50C634}" type="slidenum">
              <a:rPr lang="en-US" smtClean="0"/>
              <a:t>‹#›</a:t>
            </a:fld>
            <a:endParaRPr lang="en-US"/>
          </a:p>
        </p:txBody>
      </p:sp>
    </p:spTree>
    <p:extLst>
      <p:ext uri="{BB962C8B-B14F-4D97-AF65-F5344CB8AC3E}">
        <p14:creationId xmlns:p14="http://schemas.microsoft.com/office/powerpoint/2010/main" val="1231536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27318-F33C-4F14-9651-457C0BA82D3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C5F989F-7FDC-4D6B-90A2-0A97C0D809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EAD356-4FB0-47DA-BFB8-172A93D187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84C637-83AE-4D20-B89F-1A445A8EEE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D49805-D72E-48A8-AA36-425B9E9034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84CB98F-E574-41EE-A6F8-561594F98A1F}"/>
              </a:ext>
            </a:extLst>
          </p:cNvPr>
          <p:cNvSpPr>
            <a:spLocks noGrp="1"/>
          </p:cNvSpPr>
          <p:nvPr>
            <p:ph type="dt" sz="half" idx="10"/>
          </p:nvPr>
        </p:nvSpPr>
        <p:spPr/>
        <p:txBody>
          <a:bodyPr/>
          <a:lstStyle/>
          <a:p>
            <a:fld id="{8D901C34-A6D0-4D65-B800-395AB31EBDB3}" type="datetimeFigureOut">
              <a:rPr lang="en-US" smtClean="0"/>
              <a:t>10/2/2019</a:t>
            </a:fld>
            <a:endParaRPr lang="en-US"/>
          </a:p>
        </p:txBody>
      </p:sp>
      <p:sp>
        <p:nvSpPr>
          <p:cNvPr id="8" name="Footer Placeholder 7">
            <a:extLst>
              <a:ext uri="{FF2B5EF4-FFF2-40B4-BE49-F238E27FC236}">
                <a16:creationId xmlns:a16="http://schemas.microsoft.com/office/drawing/2014/main" id="{6C6A66FB-5344-4465-A22C-1999B57632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8677AD-5400-4BCD-A814-AA16CDD1B69F}"/>
              </a:ext>
            </a:extLst>
          </p:cNvPr>
          <p:cNvSpPr>
            <a:spLocks noGrp="1"/>
          </p:cNvSpPr>
          <p:nvPr>
            <p:ph type="sldNum" sz="quarter" idx="12"/>
          </p:nvPr>
        </p:nvSpPr>
        <p:spPr/>
        <p:txBody>
          <a:bodyPr/>
          <a:lstStyle/>
          <a:p>
            <a:fld id="{27482287-04BD-43AB-B3EB-051A0B50C634}" type="slidenum">
              <a:rPr lang="en-US" smtClean="0"/>
              <a:t>‹#›</a:t>
            </a:fld>
            <a:endParaRPr lang="en-US"/>
          </a:p>
        </p:txBody>
      </p:sp>
    </p:spTree>
    <p:extLst>
      <p:ext uri="{BB962C8B-B14F-4D97-AF65-F5344CB8AC3E}">
        <p14:creationId xmlns:p14="http://schemas.microsoft.com/office/powerpoint/2010/main" val="1184327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E1803-E0BD-44E2-8FBA-9785F8D517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632C5A-CF1D-4A23-BE53-A5D006B38AD5}"/>
              </a:ext>
            </a:extLst>
          </p:cNvPr>
          <p:cNvSpPr>
            <a:spLocks noGrp="1"/>
          </p:cNvSpPr>
          <p:nvPr>
            <p:ph type="dt" sz="half" idx="10"/>
          </p:nvPr>
        </p:nvSpPr>
        <p:spPr/>
        <p:txBody>
          <a:bodyPr/>
          <a:lstStyle/>
          <a:p>
            <a:fld id="{8D901C34-A6D0-4D65-B800-395AB31EBDB3}" type="datetimeFigureOut">
              <a:rPr lang="en-US" smtClean="0"/>
              <a:t>10/2/2019</a:t>
            </a:fld>
            <a:endParaRPr lang="en-US"/>
          </a:p>
        </p:txBody>
      </p:sp>
      <p:sp>
        <p:nvSpPr>
          <p:cNvPr id="4" name="Footer Placeholder 3">
            <a:extLst>
              <a:ext uri="{FF2B5EF4-FFF2-40B4-BE49-F238E27FC236}">
                <a16:creationId xmlns:a16="http://schemas.microsoft.com/office/drawing/2014/main" id="{DC7D94FF-8747-4B23-8F32-DDC0FDD7E9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E7D8222-6C61-47C6-91A4-601191B7E463}"/>
              </a:ext>
            </a:extLst>
          </p:cNvPr>
          <p:cNvSpPr>
            <a:spLocks noGrp="1"/>
          </p:cNvSpPr>
          <p:nvPr>
            <p:ph type="sldNum" sz="quarter" idx="12"/>
          </p:nvPr>
        </p:nvSpPr>
        <p:spPr/>
        <p:txBody>
          <a:bodyPr/>
          <a:lstStyle/>
          <a:p>
            <a:fld id="{27482287-04BD-43AB-B3EB-051A0B50C634}" type="slidenum">
              <a:rPr lang="en-US" smtClean="0"/>
              <a:t>‹#›</a:t>
            </a:fld>
            <a:endParaRPr lang="en-US"/>
          </a:p>
        </p:txBody>
      </p:sp>
    </p:spTree>
    <p:extLst>
      <p:ext uri="{BB962C8B-B14F-4D97-AF65-F5344CB8AC3E}">
        <p14:creationId xmlns:p14="http://schemas.microsoft.com/office/powerpoint/2010/main" val="957880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E480CA-39EA-4A64-9F23-BE76104464AA}"/>
              </a:ext>
            </a:extLst>
          </p:cNvPr>
          <p:cNvSpPr>
            <a:spLocks noGrp="1"/>
          </p:cNvSpPr>
          <p:nvPr>
            <p:ph type="dt" sz="half" idx="10"/>
          </p:nvPr>
        </p:nvSpPr>
        <p:spPr/>
        <p:txBody>
          <a:bodyPr/>
          <a:lstStyle/>
          <a:p>
            <a:fld id="{8D901C34-A6D0-4D65-B800-395AB31EBDB3}" type="datetimeFigureOut">
              <a:rPr lang="en-US" smtClean="0"/>
              <a:t>10/2/2019</a:t>
            </a:fld>
            <a:endParaRPr lang="en-US"/>
          </a:p>
        </p:txBody>
      </p:sp>
      <p:sp>
        <p:nvSpPr>
          <p:cNvPr id="3" name="Footer Placeholder 2">
            <a:extLst>
              <a:ext uri="{FF2B5EF4-FFF2-40B4-BE49-F238E27FC236}">
                <a16:creationId xmlns:a16="http://schemas.microsoft.com/office/drawing/2014/main" id="{9E7829C2-109F-4163-B3D6-1021A37CB2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7B3536-5344-4E7F-B87D-8A383F88DEA5}"/>
              </a:ext>
            </a:extLst>
          </p:cNvPr>
          <p:cNvSpPr>
            <a:spLocks noGrp="1"/>
          </p:cNvSpPr>
          <p:nvPr>
            <p:ph type="sldNum" sz="quarter" idx="12"/>
          </p:nvPr>
        </p:nvSpPr>
        <p:spPr/>
        <p:txBody>
          <a:bodyPr/>
          <a:lstStyle/>
          <a:p>
            <a:fld id="{27482287-04BD-43AB-B3EB-051A0B50C634}" type="slidenum">
              <a:rPr lang="en-US" smtClean="0"/>
              <a:t>‹#›</a:t>
            </a:fld>
            <a:endParaRPr lang="en-US"/>
          </a:p>
        </p:txBody>
      </p:sp>
    </p:spTree>
    <p:extLst>
      <p:ext uri="{BB962C8B-B14F-4D97-AF65-F5344CB8AC3E}">
        <p14:creationId xmlns:p14="http://schemas.microsoft.com/office/powerpoint/2010/main" val="101365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C3F12-A63D-4ADE-AD7E-7D46E8A5C9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C0522A-F94A-4F78-8E3D-0EE8A0A8F6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54A399-4469-4291-ACF3-2ADFCF2401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60C8AF-EDDD-4F21-A97B-E5F8D45DB539}"/>
              </a:ext>
            </a:extLst>
          </p:cNvPr>
          <p:cNvSpPr>
            <a:spLocks noGrp="1"/>
          </p:cNvSpPr>
          <p:nvPr>
            <p:ph type="dt" sz="half" idx="10"/>
          </p:nvPr>
        </p:nvSpPr>
        <p:spPr/>
        <p:txBody>
          <a:bodyPr/>
          <a:lstStyle/>
          <a:p>
            <a:fld id="{8D901C34-A6D0-4D65-B800-395AB31EBDB3}" type="datetimeFigureOut">
              <a:rPr lang="en-US" smtClean="0"/>
              <a:t>10/2/2019</a:t>
            </a:fld>
            <a:endParaRPr lang="en-US"/>
          </a:p>
        </p:txBody>
      </p:sp>
      <p:sp>
        <p:nvSpPr>
          <p:cNvPr id="6" name="Footer Placeholder 5">
            <a:extLst>
              <a:ext uri="{FF2B5EF4-FFF2-40B4-BE49-F238E27FC236}">
                <a16:creationId xmlns:a16="http://schemas.microsoft.com/office/drawing/2014/main" id="{D8F49400-58AA-4AAD-A14F-5AFEE2D450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0D2C66-491C-49BF-BFAF-6A65778A9FED}"/>
              </a:ext>
            </a:extLst>
          </p:cNvPr>
          <p:cNvSpPr>
            <a:spLocks noGrp="1"/>
          </p:cNvSpPr>
          <p:nvPr>
            <p:ph type="sldNum" sz="quarter" idx="12"/>
          </p:nvPr>
        </p:nvSpPr>
        <p:spPr/>
        <p:txBody>
          <a:bodyPr/>
          <a:lstStyle/>
          <a:p>
            <a:fld id="{27482287-04BD-43AB-B3EB-051A0B50C634}" type="slidenum">
              <a:rPr lang="en-US" smtClean="0"/>
              <a:t>‹#›</a:t>
            </a:fld>
            <a:endParaRPr lang="en-US"/>
          </a:p>
        </p:txBody>
      </p:sp>
    </p:spTree>
    <p:extLst>
      <p:ext uri="{BB962C8B-B14F-4D97-AF65-F5344CB8AC3E}">
        <p14:creationId xmlns:p14="http://schemas.microsoft.com/office/powerpoint/2010/main" val="1182154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1DEEE-5078-493C-A1EB-5EAAB7590D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61D8FC-6420-4BFB-9E60-2BA33DC220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04B2F3-A99C-4A9A-873F-B78AAB49E5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BB6620-69D1-477C-8A0E-7848965C8214}"/>
              </a:ext>
            </a:extLst>
          </p:cNvPr>
          <p:cNvSpPr>
            <a:spLocks noGrp="1"/>
          </p:cNvSpPr>
          <p:nvPr>
            <p:ph type="dt" sz="half" idx="10"/>
          </p:nvPr>
        </p:nvSpPr>
        <p:spPr/>
        <p:txBody>
          <a:bodyPr/>
          <a:lstStyle/>
          <a:p>
            <a:fld id="{8D901C34-A6D0-4D65-B800-395AB31EBDB3}" type="datetimeFigureOut">
              <a:rPr lang="en-US" smtClean="0"/>
              <a:t>10/2/2019</a:t>
            </a:fld>
            <a:endParaRPr lang="en-US"/>
          </a:p>
        </p:txBody>
      </p:sp>
      <p:sp>
        <p:nvSpPr>
          <p:cNvPr id="6" name="Footer Placeholder 5">
            <a:extLst>
              <a:ext uri="{FF2B5EF4-FFF2-40B4-BE49-F238E27FC236}">
                <a16:creationId xmlns:a16="http://schemas.microsoft.com/office/drawing/2014/main" id="{9B00CFBD-60D6-4097-9B4A-CCE1E94C47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745C49-4782-47A7-9D80-2E7A521992CE}"/>
              </a:ext>
            </a:extLst>
          </p:cNvPr>
          <p:cNvSpPr>
            <a:spLocks noGrp="1"/>
          </p:cNvSpPr>
          <p:nvPr>
            <p:ph type="sldNum" sz="quarter" idx="12"/>
          </p:nvPr>
        </p:nvSpPr>
        <p:spPr/>
        <p:txBody>
          <a:bodyPr/>
          <a:lstStyle/>
          <a:p>
            <a:fld id="{27482287-04BD-43AB-B3EB-051A0B50C634}" type="slidenum">
              <a:rPr lang="en-US" smtClean="0"/>
              <a:t>‹#›</a:t>
            </a:fld>
            <a:endParaRPr lang="en-US"/>
          </a:p>
        </p:txBody>
      </p:sp>
    </p:spTree>
    <p:extLst>
      <p:ext uri="{BB962C8B-B14F-4D97-AF65-F5344CB8AC3E}">
        <p14:creationId xmlns:p14="http://schemas.microsoft.com/office/powerpoint/2010/main" val="3099368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C39CE6-ECE3-400A-BDC5-E99C6FAD3E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244AB19-43D4-4863-907D-1778E5E889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64D79D-CBBD-461B-B081-29FDFB2E64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901C34-A6D0-4D65-B800-395AB31EBDB3}" type="datetimeFigureOut">
              <a:rPr lang="en-US" smtClean="0"/>
              <a:t>10/2/2019</a:t>
            </a:fld>
            <a:endParaRPr lang="en-US"/>
          </a:p>
        </p:txBody>
      </p:sp>
      <p:sp>
        <p:nvSpPr>
          <p:cNvPr id="5" name="Footer Placeholder 4">
            <a:extLst>
              <a:ext uri="{FF2B5EF4-FFF2-40B4-BE49-F238E27FC236}">
                <a16:creationId xmlns:a16="http://schemas.microsoft.com/office/drawing/2014/main" id="{8D17D6DA-677A-4AE9-BD5D-E6180AD92D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4A93CB9-D508-43DA-AE77-BA4E2F04F2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482287-04BD-43AB-B3EB-051A0B50C634}" type="slidenum">
              <a:rPr lang="en-US" smtClean="0"/>
              <a:t>‹#›</a:t>
            </a:fld>
            <a:endParaRPr lang="en-US"/>
          </a:p>
        </p:txBody>
      </p:sp>
    </p:spTree>
    <p:extLst>
      <p:ext uri="{BB962C8B-B14F-4D97-AF65-F5344CB8AC3E}">
        <p14:creationId xmlns:p14="http://schemas.microsoft.com/office/powerpoint/2010/main" val="836858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hyperlink" Target="https://thomasmore.mywconline.com/" TargetMode="External"/><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3F24A09B-713F-43FC-AB6E-B880839685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FFFF4FE-FD2E-4991-A9A9-00A631202AC3}"/>
              </a:ext>
            </a:extLst>
          </p:cNvPr>
          <p:cNvSpPr>
            <a:spLocks noGrp="1"/>
          </p:cNvSpPr>
          <p:nvPr>
            <p:ph type="title"/>
          </p:nvPr>
        </p:nvSpPr>
        <p:spPr>
          <a:xfrm>
            <a:off x="646744" y="640080"/>
            <a:ext cx="4173905" cy="5577818"/>
          </a:xfrm>
        </p:spPr>
        <p:txBody>
          <a:bodyPr vert="horz" lIns="91440" tIns="45720" rIns="91440" bIns="45720" rtlCol="0" anchor="ctr">
            <a:normAutofit/>
          </a:bodyPr>
          <a:lstStyle/>
          <a:p>
            <a:pPr algn="r"/>
            <a:r>
              <a:rPr lang="en-US" sz="6000" b="1" kern="1200" dirty="0">
                <a:solidFill>
                  <a:srgbClr val="FFFFFF"/>
                </a:solidFill>
                <a:latin typeface="+mj-lt"/>
                <a:ea typeface="+mj-ea"/>
                <a:cs typeface="+mj-cs"/>
              </a:rPr>
              <a:t>The Institute for Academic Excellence</a:t>
            </a:r>
            <a:r>
              <a:rPr lang="en-US" sz="6000" kern="1200" dirty="0">
                <a:solidFill>
                  <a:srgbClr val="FFFFFF"/>
                </a:solidFill>
                <a:latin typeface="+mj-lt"/>
                <a:ea typeface="+mj-ea"/>
                <a:cs typeface="+mj-cs"/>
              </a:rPr>
              <a:t> </a:t>
            </a:r>
            <a:r>
              <a:rPr lang="en-US" sz="5400" kern="1200" dirty="0">
                <a:solidFill>
                  <a:srgbClr val="FFFFFF"/>
                </a:solidFill>
                <a:latin typeface="+mj-lt"/>
                <a:ea typeface="+mj-ea"/>
                <a:cs typeface="+mj-cs"/>
              </a:rPr>
              <a:t>Peer Tutoring, &amp; Academic Coaching</a:t>
            </a:r>
          </a:p>
        </p:txBody>
      </p:sp>
      <p:cxnSp>
        <p:nvCxnSpPr>
          <p:cNvPr id="137" name="Straight Connector 136">
            <a:extLst>
              <a:ext uri="{FF2B5EF4-FFF2-40B4-BE49-F238E27FC236}">
                <a16:creationId xmlns:a16="http://schemas.microsoft.com/office/drawing/2014/main" id="{0B91AB35-C3B4-4B70-B3DD-13D63B7DA23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3975" y="2423149"/>
            <a:ext cx="0" cy="201168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1026" name="Picture 2" descr="Image result for remain curious and keep learning">
            <a:extLst>
              <a:ext uri="{FF2B5EF4-FFF2-40B4-BE49-F238E27FC236}">
                <a16:creationId xmlns:a16="http://schemas.microsoft.com/office/drawing/2014/main" id="{9C2DC74C-16E9-4AB7-AA3A-8680F45D9D5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433818" y="640080"/>
            <a:ext cx="4783834" cy="5578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228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AD0D3-E490-448B-9424-800EB3A8D6B5}"/>
              </a:ext>
            </a:extLst>
          </p:cNvPr>
          <p:cNvSpPr>
            <a:spLocks noGrp="1"/>
          </p:cNvSpPr>
          <p:nvPr>
            <p:ph type="title"/>
          </p:nvPr>
        </p:nvSpPr>
        <p:spPr>
          <a:xfrm>
            <a:off x="6746628" y="1783959"/>
            <a:ext cx="4645250" cy="2889114"/>
          </a:xfrm>
        </p:spPr>
        <p:txBody>
          <a:bodyPr vert="horz" lIns="91440" tIns="45720" rIns="91440" bIns="45720" rtlCol="0" anchor="b">
            <a:normAutofit/>
          </a:bodyPr>
          <a:lstStyle/>
          <a:p>
            <a:r>
              <a:rPr lang="en-US" sz="6000"/>
              <a:t>Thank you!</a:t>
            </a:r>
          </a:p>
        </p:txBody>
      </p:sp>
      <p:sp>
        <p:nvSpPr>
          <p:cNvPr id="71" name="Freeform: Shape 70">
            <a:extLst>
              <a:ext uri="{FF2B5EF4-FFF2-40B4-BE49-F238E27FC236}">
                <a16:creationId xmlns:a16="http://schemas.microsoft.com/office/drawing/2014/main"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4" name="Picture 2" descr="Image result for any questions meme">
            <a:extLst>
              <a:ext uri="{FF2B5EF4-FFF2-40B4-BE49-F238E27FC236}">
                <a16:creationId xmlns:a16="http://schemas.microsoft.com/office/drawing/2014/main" id="{4DBA64F5-DE4C-4BD1-AB85-4BA3B80C72F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2" b="13766"/>
          <a:stretch/>
        </p:blipFill>
        <p:spPr bwMode="auto">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781801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F64F6814-96D5-4463-898E-405CC0C401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1516" y="640263"/>
            <a:ext cx="6204984" cy="1344975"/>
          </a:xfrm>
        </p:spPr>
        <p:txBody>
          <a:bodyPr>
            <a:normAutofit/>
          </a:bodyPr>
          <a:lstStyle/>
          <a:p>
            <a:r>
              <a:rPr lang="en-US" sz="3100"/>
              <a:t>Dr. Anthony and Geraldine Zembrodt Institute for Academic Excellence</a:t>
            </a:r>
          </a:p>
        </p:txBody>
      </p:sp>
      <p:sp>
        <p:nvSpPr>
          <p:cNvPr id="3" name="Content Placeholder 2"/>
          <p:cNvSpPr>
            <a:spLocks noGrp="1"/>
          </p:cNvSpPr>
          <p:nvPr>
            <p:ph idx="1"/>
          </p:nvPr>
        </p:nvSpPr>
        <p:spPr>
          <a:xfrm>
            <a:off x="821515" y="2121762"/>
            <a:ext cx="6204984" cy="3626917"/>
          </a:xfrm>
        </p:spPr>
        <p:txBody>
          <a:bodyPr>
            <a:noAutofit/>
          </a:bodyPr>
          <a:lstStyle/>
          <a:p>
            <a:r>
              <a:rPr lang="en-US" sz="2000" dirty="0"/>
              <a:t>Includes traditional academic supports</a:t>
            </a:r>
          </a:p>
          <a:p>
            <a:r>
              <a:rPr lang="en-US" sz="2000" dirty="0"/>
              <a:t>Example innovations include</a:t>
            </a:r>
          </a:p>
          <a:p>
            <a:pPr lvl="1"/>
            <a:r>
              <a:rPr lang="en-US" sz="2000" dirty="0"/>
              <a:t>4C Scholar Society</a:t>
            </a:r>
          </a:p>
          <a:p>
            <a:pPr lvl="1"/>
            <a:r>
              <a:rPr lang="en-US" sz="2000" dirty="0" err="1"/>
              <a:t>Smarthinking</a:t>
            </a:r>
            <a:r>
              <a:rPr lang="en-US" sz="2000" dirty="0"/>
              <a:t> 24/7 on-line tutoring </a:t>
            </a:r>
          </a:p>
          <a:p>
            <a:pPr lvl="1"/>
            <a:r>
              <a:rPr lang="en-US" sz="2000" dirty="0"/>
              <a:t>Professional academic coaching</a:t>
            </a:r>
          </a:p>
          <a:p>
            <a:pPr lvl="1"/>
            <a:r>
              <a:rPr lang="en-US" sz="2000" dirty="0"/>
              <a:t>Study Tables for all students</a:t>
            </a:r>
          </a:p>
          <a:p>
            <a:pPr lvl="1"/>
            <a:r>
              <a:rPr lang="en-US" sz="2000" dirty="0"/>
              <a:t>Walk-in and Individual tutoring sessions</a:t>
            </a:r>
          </a:p>
          <a:p>
            <a:pPr lvl="1"/>
            <a:r>
              <a:rPr lang="en-US" sz="2000" dirty="0"/>
              <a:t>Peer tutor training</a:t>
            </a:r>
          </a:p>
          <a:p>
            <a:r>
              <a:rPr lang="en-US" sz="2000" dirty="0"/>
              <a:t>Distinct student supports received for 18/19 = 1537</a:t>
            </a:r>
          </a:p>
        </p:txBody>
      </p:sp>
      <p:pic>
        <p:nvPicPr>
          <p:cNvPr id="1026" name="Picture 2" descr="53c0df84-f605-49f8-8701-73362786203f@namprd20">
            <a:extLst>
              <a:ext uri="{FF2B5EF4-FFF2-40B4-BE49-F238E27FC236}">
                <a16:creationId xmlns:a16="http://schemas.microsoft.com/office/drawing/2014/main" id="{0D71F11A-3819-48B0-B9AF-EDFBAB6E4C6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35" b="37563"/>
          <a:stretch/>
        </p:blipFill>
        <p:spPr bwMode="auto">
          <a:xfrm>
            <a:off x="7829551" y="306909"/>
            <a:ext cx="4042409"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a14139ec-26ed-4074-ba59-7aa3536ed194@namprd20">
            <a:extLst>
              <a:ext uri="{FF2B5EF4-FFF2-40B4-BE49-F238E27FC236}">
                <a16:creationId xmlns:a16="http://schemas.microsoft.com/office/drawing/2014/main" id="{8154D2B8-AEA4-47C4-ABA9-846775EDEDD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544" r="31580" b="2"/>
          <a:stretch/>
        </p:blipFill>
        <p:spPr bwMode="auto">
          <a:xfrm rot="5400000">
            <a:off x="8156259" y="2502217"/>
            <a:ext cx="3388994" cy="40424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1974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B0792D4F-247E-46FE-85FC-881DEFA41D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88952" cy="228554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2054" name="Picture 6" descr="Image result for academic coaching">
            <a:extLst>
              <a:ext uri="{FF2B5EF4-FFF2-40B4-BE49-F238E27FC236}">
                <a16:creationId xmlns:a16="http://schemas.microsoft.com/office/drawing/2014/main" id="{02FE33C7-0D67-47CD-A6A2-2918C8B1B77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34376" y="800945"/>
            <a:ext cx="8917443" cy="2987343"/>
          </a:xfrm>
          <a:prstGeom prst="rect">
            <a:avLst/>
          </a:prstGeom>
          <a:noFill/>
          <a:extLst>
            <a:ext uri="{909E8E84-426E-40DD-AFC4-6F175D3DCCD1}">
              <a14:hiddenFill xmlns:a14="http://schemas.microsoft.com/office/drawing/2010/main">
                <a:solidFill>
                  <a:srgbClr val="FFFFFF"/>
                </a:solidFill>
              </a14:hiddenFill>
            </a:ext>
          </a:extLst>
        </p:spPr>
      </p:pic>
      <p:cxnSp>
        <p:nvCxnSpPr>
          <p:cNvPr id="77" name="Straight Connector 76">
            <a:extLst>
              <a:ext uri="{FF2B5EF4-FFF2-40B4-BE49-F238E27FC236}">
                <a16:creationId xmlns:a16="http://schemas.microsoft.com/office/drawing/2014/main" id="{CE272F12-AF86-441A-BC1B-C014BBBF85B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639665" y="5097939"/>
            <a:ext cx="0" cy="91440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C506A644-938B-4F18-A18D-5E91E492B4CA}"/>
              </a:ext>
            </a:extLst>
          </p:cNvPr>
          <p:cNvSpPr>
            <a:spLocks noGrp="1"/>
          </p:cNvSpPr>
          <p:nvPr>
            <p:ph idx="1"/>
          </p:nvPr>
        </p:nvSpPr>
        <p:spPr>
          <a:xfrm>
            <a:off x="4878784" y="4824249"/>
            <a:ext cx="6673136" cy="1461780"/>
          </a:xfrm>
        </p:spPr>
        <p:txBody>
          <a:bodyPr vert="horz" lIns="91440" tIns="45720" rIns="91440" bIns="45720" rtlCol="0" anchor="ctr">
            <a:normAutofit lnSpcReduction="10000"/>
          </a:bodyPr>
          <a:lstStyle/>
          <a:p>
            <a:pPr marL="0" indent="0">
              <a:buNone/>
            </a:pPr>
            <a:r>
              <a:rPr lang="en-US" dirty="0">
                <a:solidFill>
                  <a:schemeClr val="bg1"/>
                </a:solidFill>
              </a:rPr>
              <a:t>The IAE currently has 2 academic coaches: </a:t>
            </a:r>
          </a:p>
          <a:p>
            <a:r>
              <a:rPr lang="en-US" dirty="0">
                <a:solidFill>
                  <a:schemeClr val="bg1"/>
                </a:solidFill>
              </a:rPr>
              <a:t>Barb Amato</a:t>
            </a:r>
          </a:p>
          <a:p>
            <a:r>
              <a:rPr lang="en-US" dirty="0">
                <a:solidFill>
                  <a:schemeClr val="bg1"/>
                </a:solidFill>
              </a:rPr>
              <a:t>Devon Fisher (student athletes)</a:t>
            </a:r>
          </a:p>
        </p:txBody>
      </p:sp>
    </p:spTree>
    <p:extLst>
      <p:ext uri="{BB962C8B-B14F-4D97-AF65-F5344CB8AC3E}">
        <p14:creationId xmlns:p14="http://schemas.microsoft.com/office/powerpoint/2010/main" val="1291169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Top Corners Rounded 9">
            <a:extLst>
              <a:ext uri="{FF2B5EF4-FFF2-40B4-BE49-F238E27FC236}">
                <a16:creationId xmlns:a16="http://schemas.microsoft.com/office/drawing/2014/main" id="{3BAF1561-20C4-41FD-A35F-BF2B9E727F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29466" y="996722"/>
            <a:ext cx="5923488" cy="4864556"/>
          </a:xfrm>
          <a:prstGeom prst="round2SameRect">
            <a:avLst>
              <a:gd name="adj1" fmla="val 3762"/>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Top Corners Rounded 11">
            <a:extLst>
              <a:ext uri="{FF2B5EF4-FFF2-40B4-BE49-F238E27FC236}">
                <a16:creationId xmlns:a16="http://schemas.microsoft.com/office/drawing/2014/main" id="{839DC788-B140-4F3E-A91E-CB3E70ED94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57200" y="1050468"/>
            <a:ext cx="5609397" cy="4757058"/>
          </a:xfrm>
          <a:prstGeom prst="round2SameRect">
            <a:avLst>
              <a:gd name="adj1" fmla="val 2061"/>
              <a:gd name="adj2" fmla="val 0"/>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3FF714D-2B0C-4383-AC98-9468A09532F1}"/>
              </a:ext>
            </a:extLst>
          </p:cNvPr>
          <p:cNvSpPr>
            <a:spLocks noGrp="1"/>
          </p:cNvSpPr>
          <p:nvPr>
            <p:ph type="title"/>
          </p:nvPr>
        </p:nvSpPr>
        <p:spPr>
          <a:xfrm>
            <a:off x="321733" y="981091"/>
            <a:ext cx="4092951" cy="1624457"/>
          </a:xfrm>
        </p:spPr>
        <p:txBody>
          <a:bodyPr vert="horz" lIns="91440" tIns="45720" rIns="91440" bIns="45720" rtlCol="0" anchor="ctr">
            <a:normAutofit/>
          </a:bodyPr>
          <a:lstStyle/>
          <a:p>
            <a:r>
              <a:rPr lang="en-US" sz="3600" kern="1200" dirty="0">
                <a:solidFill>
                  <a:schemeClr val="bg1"/>
                </a:solidFill>
                <a:latin typeface="+mj-lt"/>
                <a:ea typeface="+mj-ea"/>
                <a:cs typeface="+mj-cs"/>
              </a:rPr>
              <a:t>Academic Coaching</a:t>
            </a:r>
          </a:p>
        </p:txBody>
      </p:sp>
      <p:cxnSp>
        <p:nvCxnSpPr>
          <p:cNvPr id="14" name="Straight Connector 13">
            <a:extLst>
              <a:ext uri="{FF2B5EF4-FFF2-40B4-BE49-F238E27FC236}">
                <a16:creationId xmlns:a16="http://schemas.microsoft.com/office/drawing/2014/main" id="{FC18D930-0EEE-448F-ABF1-2AA3C83DA55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071" y="2705800"/>
            <a:ext cx="1597456" cy="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CCC7EB9-C1F2-465C-83CD-D22BE53681F9}"/>
              </a:ext>
            </a:extLst>
          </p:cNvPr>
          <p:cNvSpPr>
            <a:spLocks noGrp="1"/>
          </p:cNvSpPr>
          <p:nvPr>
            <p:ph sz="half" idx="1"/>
          </p:nvPr>
        </p:nvSpPr>
        <p:spPr>
          <a:xfrm>
            <a:off x="321733" y="2834809"/>
            <a:ext cx="4092951" cy="3042099"/>
          </a:xfrm>
        </p:spPr>
        <p:txBody>
          <a:bodyPr vert="horz" lIns="91440" tIns="45720" rIns="91440" bIns="45720" rtlCol="0" anchor="t">
            <a:normAutofit/>
          </a:bodyPr>
          <a:lstStyle/>
          <a:p>
            <a:pPr marL="0" indent="0">
              <a:buNone/>
            </a:pPr>
            <a:r>
              <a:rPr lang="en-US" sz="2000" dirty="0">
                <a:solidFill>
                  <a:schemeClr val="bg1"/>
                </a:solidFill>
              </a:rPr>
              <a:t>Academic Coaches work directly with students to help with time management &amp; organization strategies, campus resources, communication skills, and motivation.</a:t>
            </a:r>
          </a:p>
          <a:p>
            <a:pPr marL="0" indent="0">
              <a:buNone/>
            </a:pPr>
            <a:r>
              <a:rPr lang="en-US" sz="2000" dirty="0">
                <a:solidFill>
                  <a:schemeClr val="bg1"/>
                </a:solidFill>
              </a:rPr>
              <a:t>Coaches also oversee Study Tables, present to classes, and offer workshops</a:t>
            </a:r>
          </a:p>
        </p:txBody>
      </p:sp>
      <p:pic>
        <p:nvPicPr>
          <p:cNvPr id="5" name="Content Placeholder 4">
            <a:extLst>
              <a:ext uri="{FF2B5EF4-FFF2-40B4-BE49-F238E27FC236}">
                <a16:creationId xmlns:a16="http://schemas.microsoft.com/office/drawing/2014/main" id="{DA842D51-8854-4103-B7BD-5EA0E86B0EFC}"/>
              </a:ext>
            </a:extLst>
          </p:cNvPr>
          <p:cNvPicPr>
            <a:picLocks noGrp="1" noChangeAspect="1"/>
          </p:cNvPicPr>
          <p:nvPr>
            <p:ph sz="half" idx="2"/>
          </p:nvPr>
        </p:nvPicPr>
        <p:blipFill>
          <a:blip r:embed="rId2"/>
          <a:stretch>
            <a:fillRect/>
          </a:stretch>
        </p:blipFill>
        <p:spPr>
          <a:xfrm>
            <a:off x="5203767" y="1101623"/>
            <a:ext cx="6542117" cy="4497705"/>
          </a:xfrm>
          <a:prstGeom prst="rect">
            <a:avLst/>
          </a:prstGeom>
        </p:spPr>
      </p:pic>
    </p:spTree>
    <p:extLst>
      <p:ext uri="{BB962C8B-B14F-4D97-AF65-F5344CB8AC3E}">
        <p14:creationId xmlns:p14="http://schemas.microsoft.com/office/powerpoint/2010/main" val="1927736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856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37890692-EEE2-45E1-902B-38218652D6DE}"/>
              </a:ext>
            </a:extLst>
          </p:cNvPr>
          <p:cNvSpPr>
            <a:spLocks noGrp="1"/>
          </p:cNvSpPr>
          <p:nvPr>
            <p:ph type="title"/>
          </p:nvPr>
        </p:nvSpPr>
        <p:spPr>
          <a:xfrm>
            <a:off x="8172027" y="643467"/>
            <a:ext cx="3363974" cy="1597315"/>
          </a:xfrm>
          <a:noFill/>
          <a:ln w="19050">
            <a:solidFill>
              <a:schemeClr val="bg1"/>
            </a:solidFill>
          </a:ln>
        </p:spPr>
        <p:txBody>
          <a:bodyPr vert="horz" wrap="square" lIns="91440" tIns="45720" rIns="91440" bIns="45720" rtlCol="0" anchor="ctr">
            <a:normAutofit/>
          </a:bodyPr>
          <a:lstStyle/>
          <a:p>
            <a:pPr algn="ctr"/>
            <a:r>
              <a:rPr lang="en-US" sz="2000" kern="1200" dirty="0">
                <a:solidFill>
                  <a:schemeClr val="bg1"/>
                </a:solidFill>
                <a:latin typeface="+mj-lt"/>
                <a:ea typeface="+mj-ea"/>
                <a:cs typeface="+mj-cs"/>
              </a:rPr>
              <a:t>The IAE offers FREE peer-to-peer tutoring in an array of general course subjects including: </a:t>
            </a:r>
            <a:br>
              <a:rPr lang="en-US" sz="2000" kern="1200" dirty="0">
                <a:solidFill>
                  <a:schemeClr val="bg1"/>
                </a:solidFill>
                <a:latin typeface="+mj-lt"/>
                <a:ea typeface="+mj-ea"/>
                <a:cs typeface="+mj-cs"/>
              </a:rPr>
            </a:br>
            <a:endParaRPr lang="en-US" sz="2000" kern="1200" dirty="0">
              <a:solidFill>
                <a:schemeClr val="bg1"/>
              </a:solidFill>
              <a:latin typeface="+mj-lt"/>
              <a:ea typeface="+mj-ea"/>
              <a:cs typeface="+mj-cs"/>
            </a:endParaRPr>
          </a:p>
        </p:txBody>
      </p:sp>
      <p:pic>
        <p:nvPicPr>
          <p:cNvPr id="26" name="Content Placeholder 25">
            <a:extLst>
              <a:ext uri="{FF2B5EF4-FFF2-40B4-BE49-F238E27FC236}">
                <a16:creationId xmlns:a16="http://schemas.microsoft.com/office/drawing/2014/main" id="{FE6A32BE-7974-4DA8-8B58-66E16EA220B5}"/>
              </a:ext>
            </a:extLst>
          </p:cNvPr>
          <p:cNvPicPr>
            <a:picLocks noGrp="1" noChangeAspect="1"/>
          </p:cNvPicPr>
          <p:nvPr>
            <p:ph sz="half" idx="1"/>
          </p:nvPr>
        </p:nvPicPr>
        <p:blipFill>
          <a:blip r:embed="rId2"/>
          <a:stretch>
            <a:fillRect/>
          </a:stretch>
        </p:blipFill>
        <p:spPr>
          <a:xfrm>
            <a:off x="649563" y="1012342"/>
            <a:ext cx="6250769" cy="4672449"/>
          </a:xfrm>
          <a:prstGeom prst="rect">
            <a:avLst/>
          </a:prstGeom>
        </p:spPr>
      </p:pic>
      <p:sp>
        <p:nvSpPr>
          <p:cNvPr id="19" name="Content Placeholder 18">
            <a:extLst>
              <a:ext uri="{FF2B5EF4-FFF2-40B4-BE49-F238E27FC236}">
                <a16:creationId xmlns:a16="http://schemas.microsoft.com/office/drawing/2014/main" id="{BC093609-8131-4EA5-B5A7-B332C2CE8FC8}"/>
              </a:ext>
            </a:extLst>
          </p:cNvPr>
          <p:cNvSpPr>
            <a:spLocks noGrp="1"/>
          </p:cNvSpPr>
          <p:nvPr>
            <p:ph sz="half" idx="2"/>
          </p:nvPr>
        </p:nvSpPr>
        <p:spPr>
          <a:xfrm>
            <a:off x="8172028" y="2638044"/>
            <a:ext cx="3363974" cy="3415622"/>
          </a:xfrm>
        </p:spPr>
        <p:txBody>
          <a:bodyPr vert="horz" lIns="91440" tIns="45720" rIns="91440" bIns="45720" rtlCol="0">
            <a:normAutofit fontScale="85000" lnSpcReduction="10000"/>
          </a:bodyPr>
          <a:lstStyle/>
          <a:p>
            <a:pPr marL="285750"/>
            <a:r>
              <a:rPr lang="en-US" sz="2000" dirty="0">
                <a:solidFill>
                  <a:schemeClr val="bg1"/>
                </a:solidFill>
              </a:rPr>
              <a:t>Accounting &amp; Economics</a:t>
            </a:r>
          </a:p>
          <a:p>
            <a:pPr marL="285750"/>
            <a:r>
              <a:rPr lang="en-US" sz="2000" dirty="0">
                <a:solidFill>
                  <a:schemeClr val="bg1"/>
                </a:solidFill>
              </a:rPr>
              <a:t>Sciences: Biology, A&amp;P, Chemistry</a:t>
            </a:r>
          </a:p>
          <a:p>
            <a:pPr marL="285750"/>
            <a:r>
              <a:rPr lang="en-US" sz="2000" dirty="0">
                <a:solidFill>
                  <a:schemeClr val="bg1"/>
                </a:solidFill>
              </a:rPr>
              <a:t>Kinesiology &amp; Exercise Science</a:t>
            </a:r>
          </a:p>
          <a:p>
            <a:pPr marL="285750"/>
            <a:r>
              <a:rPr lang="en-US" sz="2000" dirty="0">
                <a:solidFill>
                  <a:schemeClr val="bg1"/>
                </a:solidFill>
              </a:rPr>
              <a:t>CIS, Programming, and Excel</a:t>
            </a:r>
          </a:p>
          <a:p>
            <a:pPr marL="285750"/>
            <a:r>
              <a:rPr lang="en-US" sz="2000" dirty="0">
                <a:solidFill>
                  <a:schemeClr val="bg1"/>
                </a:solidFill>
              </a:rPr>
              <a:t>History</a:t>
            </a:r>
          </a:p>
          <a:p>
            <a:pPr marL="285750"/>
            <a:r>
              <a:rPr lang="en-US" sz="2000" dirty="0">
                <a:solidFill>
                  <a:schemeClr val="bg1"/>
                </a:solidFill>
              </a:rPr>
              <a:t>Psychology</a:t>
            </a:r>
          </a:p>
          <a:p>
            <a:pPr marL="285750"/>
            <a:r>
              <a:rPr lang="en-US" sz="2000" dirty="0">
                <a:solidFill>
                  <a:schemeClr val="bg1"/>
                </a:solidFill>
              </a:rPr>
              <a:t>Spanish</a:t>
            </a:r>
          </a:p>
          <a:p>
            <a:pPr marL="0"/>
            <a:endParaRPr lang="en-US" sz="1700" dirty="0">
              <a:solidFill>
                <a:schemeClr val="bg1"/>
              </a:solidFill>
            </a:endParaRPr>
          </a:p>
          <a:p>
            <a:pPr marL="0" indent="0">
              <a:buNone/>
            </a:pPr>
            <a:r>
              <a:rPr lang="en-US" sz="2200" dirty="0">
                <a:solidFill>
                  <a:schemeClr val="bg1"/>
                </a:solidFill>
              </a:rPr>
              <a:t>We are always looking to expand our team of peer tutors!</a:t>
            </a:r>
          </a:p>
          <a:p>
            <a:endParaRPr lang="en-US" sz="1700" dirty="0">
              <a:solidFill>
                <a:schemeClr val="bg1"/>
              </a:solidFill>
            </a:endParaRPr>
          </a:p>
        </p:txBody>
      </p:sp>
    </p:spTree>
    <p:extLst>
      <p:ext uri="{BB962C8B-B14F-4D97-AF65-F5344CB8AC3E}">
        <p14:creationId xmlns:p14="http://schemas.microsoft.com/office/powerpoint/2010/main" val="3566297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42285737-90EE-47DC-AC80-8AE156B119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B57BDC17-F1B3-455F-BBF1-680AA1F25C0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4"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5"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6"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7"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8"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9"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A8B2D085-67FA-45CF-84F4-82132604728E}"/>
              </a:ext>
            </a:extLst>
          </p:cNvPr>
          <p:cNvSpPr>
            <a:spLocks noGrp="1"/>
          </p:cNvSpPr>
          <p:nvPr>
            <p:ph type="title"/>
          </p:nvPr>
        </p:nvSpPr>
        <p:spPr>
          <a:xfrm>
            <a:off x="535020" y="685800"/>
            <a:ext cx="2780271" cy="5105400"/>
          </a:xfrm>
        </p:spPr>
        <p:txBody>
          <a:bodyPr>
            <a:normAutofit/>
          </a:bodyPr>
          <a:lstStyle/>
          <a:p>
            <a:r>
              <a:rPr lang="en-US" sz="6000" dirty="0">
                <a:solidFill>
                  <a:srgbClr val="FFFFFF"/>
                </a:solidFill>
              </a:rPr>
              <a:t>Peer Tutoring</a:t>
            </a:r>
          </a:p>
        </p:txBody>
      </p:sp>
      <p:graphicFrame>
        <p:nvGraphicFramePr>
          <p:cNvPr id="6" name="Text Placeholder 3">
            <a:extLst>
              <a:ext uri="{FF2B5EF4-FFF2-40B4-BE49-F238E27FC236}">
                <a16:creationId xmlns:a16="http://schemas.microsoft.com/office/drawing/2014/main" id="{EC38C660-256E-4825-B1B8-1AD3E46EC3DC}"/>
              </a:ext>
            </a:extLst>
          </p:cNvPr>
          <p:cNvGraphicFramePr/>
          <p:nvPr>
            <p:extLst>
              <p:ext uri="{D42A27DB-BD31-4B8C-83A1-F6EECF244321}">
                <p14:modId xmlns:p14="http://schemas.microsoft.com/office/powerpoint/2010/main" val="779471997"/>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9514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CD986-A9F2-421E-878E-021475B0CFB3}"/>
              </a:ext>
            </a:extLst>
          </p:cNvPr>
          <p:cNvSpPr>
            <a:spLocks noGrp="1"/>
          </p:cNvSpPr>
          <p:nvPr>
            <p:ph type="title"/>
          </p:nvPr>
        </p:nvSpPr>
        <p:spPr>
          <a:xfrm>
            <a:off x="5069939" y="-61596"/>
            <a:ext cx="6172200" cy="1828800"/>
          </a:xfrm>
        </p:spPr>
        <p:txBody>
          <a:bodyPr vert="horz" lIns="91440" tIns="45720" rIns="91440" bIns="45720" rtlCol="0" anchor="ctr">
            <a:normAutofit/>
          </a:bodyPr>
          <a:lstStyle/>
          <a:p>
            <a:r>
              <a:rPr lang="en-US" sz="4400" dirty="0"/>
              <a:t>New this semester!</a:t>
            </a:r>
            <a:br>
              <a:rPr lang="en-US" sz="4400" dirty="0"/>
            </a:br>
            <a:endParaRPr lang="en-US" sz="4400" dirty="0"/>
          </a:p>
        </p:txBody>
      </p:sp>
      <p:pic>
        <p:nvPicPr>
          <p:cNvPr id="5" name="Content Placeholder 4">
            <a:extLst>
              <a:ext uri="{FF2B5EF4-FFF2-40B4-BE49-F238E27FC236}">
                <a16:creationId xmlns:a16="http://schemas.microsoft.com/office/drawing/2014/main" id="{5BFA97A9-E7D0-48E0-96EC-66C7976C139A}"/>
              </a:ext>
            </a:extLst>
          </p:cNvPr>
          <p:cNvPicPr>
            <a:picLocks noGrp="1" noChangeAspect="1"/>
          </p:cNvPicPr>
          <p:nvPr>
            <p:ph idx="1"/>
          </p:nvPr>
        </p:nvPicPr>
        <p:blipFill rotWithShape="1">
          <a:blip r:embed="rId2"/>
          <a:srcRect r="9616" b="-3"/>
          <a:stretch/>
        </p:blipFill>
        <p:spPr>
          <a:xfrm>
            <a:off x="20" y="10"/>
            <a:ext cx="4639713" cy="6857990"/>
          </a:xfrm>
          <a:prstGeom prst="rect">
            <a:avLst/>
          </a:prstGeom>
        </p:spPr>
      </p:pic>
      <p:sp>
        <p:nvSpPr>
          <p:cNvPr id="4" name="Text Placeholder 3">
            <a:extLst>
              <a:ext uri="{FF2B5EF4-FFF2-40B4-BE49-F238E27FC236}">
                <a16:creationId xmlns:a16="http://schemas.microsoft.com/office/drawing/2014/main" id="{AA6743F2-DF7C-442C-BFB2-0A35C4EC085F}"/>
              </a:ext>
            </a:extLst>
          </p:cNvPr>
          <p:cNvSpPr>
            <a:spLocks noGrp="1"/>
          </p:cNvSpPr>
          <p:nvPr>
            <p:ph type="body" sz="half" idx="2"/>
          </p:nvPr>
        </p:nvSpPr>
        <p:spPr>
          <a:xfrm>
            <a:off x="5069937" y="979481"/>
            <a:ext cx="6602407" cy="4111316"/>
          </a:xfrm>
        </p:spPr>
        <p:txBody>
          <a:bodyPr vert="horz" lIns="91440" tIns="45720" rIns="91440" bIns="45720" rtlCol="0">
            <a:noAutofit/>
          </a:bodyPr>
          <a:lstStyle/>
          <a:p>
            <a:r>
              <a:rPr lang="en-US" sz="2700" dirty="0"/>
              <a:t>The IAE is piloting </a:t>
            </a:r>
            <a:r>
              <a:rPr lang="en-US" sz="2700" dirty="0" err="1">
                <a:solidFill>
                  <a:schemeClr val="accent4">
                    <a:lumMod val="60000"/>
                    <a:lumOff val="40000"/>
                  </a:schemeClr>
                </a:solidFill>
                <a:hlinkClick r:id="rId3">
                  <a:extLst>
                    <a:ext uri="{A12FA001-AC4F-418D-AE19-62706E023703}">
                      <ahyp:hlinkClr xmlns:ahyp="http://schemas.microsoft.com/office/drawing/2018/hyperlinkcolor" xmlns="" val="tx"/>
                    </a:ext>
                  </a:extLst>
                </a:hlinkClick>
              </a:rPr>
              <a:t>WCOnline</a:t>
            </a:r>
            <a:r>
              <a:rPr lang="en-US" sz="2700" dirty="0"/>
              <a:t> – an online scheduling platform where students can </a:t>
            </a:r>
          </a:p>
          <a:p>
            <a:pPr marL="285750" indent="-228600">
              <a:buFont typeface="Arial" panose="020B0604020202020204" pitchFamily="34" charset="0"/>
              <a:buChar char="•"/>
            </a:pPr>
            <a:r>
              <a:rPr lang="en-US" sz="2700" dirty="0"/>
              <a:t>Register online</a:t>
            </a:r>
          </a:p>
          <a:p>
            <a:pPr marL="285750" indent="-228600">
              <a:buFont typeface="Arial" panose="020B0604020202020204" pitchFamily="34" charset="0"/>
              <a:buChar char="•"/>
            </a:pPr>
            <a:r>
              <a:rPr lang="en-US" sz="2700" dirty="0"/>
              <a:t>View the peer tutoring schedules</a:t>
            </a:r>
          </a:p>
          <a:p>
            <a:pPr marL="285750" indent="-228600">
              <a:buFont typeface="Arial" panose="020B0604020202020204" pitchFamily="34" charset="0"/>
              <a:buChar char="•"/>
            </a:pPr>
            <a:r>
              <a:rPr lang="en-US" sz="2700" dirty="0"/>
              <a:t>Schedule appointments with tutors</a:t>
            </a:r>
          </a:p>
          <a:p>
            <a:pPr marL="285750" indent="-228600">
              <a:buFont typeface="Arial" panose="020B0604020202020204" pitchFamily="34" charset="0"/>
              <a:buChar char="•"/>
            </a:pPr>
            <a:r>
              <a:rPr lang="en-US" sz="2700" dirty="0"/>
              <a:t>Receive confirmation emails and reminders</a:t>
            </a:r>
          </a:p>
          <a:p>
            <a:pPr marL="285750" indent="-228600">
              <a:buFont typeface="Arial" panose="020B0604020202020204" pitchFamily="34" charset="0"/>
              <a:buChar char="•"/>
            </a:pPr>
            <a:r>
              <a:rPr lang="en-US" sz="2700" dirty="0" err="1"/>
              <a:t>Opt</a:t>
            </a:r>
            <a:r>
              <a:rPr lang="en-US" sz="2700" dirty="0"/>
              <a:t> in for text reminders</a:t>
            </a:r>
          </a:p>
          <a:p>
            <a:pPr marL="285750" indent="-228600">
              <a:buFont typeface="Arial" panose="020B0604020202020204" pitchFamily="34" charset="0"/>
              <a:buChar char="•"/>
            </a:pPr>
            <a:r>
              <a:rPr lang="en-US" sz="2700" dirty="0"/>
              <a:t>Connect directly with peer tutors via email</a:t>
            </a:r>
          </a:p>
          <a:p>
            <a:pPr marL="285750" indent="-228600">
              <a:buFont typeface="Arial" panose="020B0604020202020204" pitchFamily="34" charset="0"/>
              <a:buChar char="•"/>
            </a:pPr>
            <a:r>
              <a:rPr lang="en-US" sz="2700" dirty="0"/>
              <a:t>Sign in/out of Study Tables</a:t>
            </a:r>
          </a:p>
        </p:txBody>
      </p:sp>
      <p:sp>
        <p:nvSpPr>
          <p:cNvPr id="3" name="TextBox 2">
            <a:extLst>
              <a:ext uri="{FF2B5EF4-FFF2-40B4-BE49-F238E27FC236}">
                <a16:creationId xmlns:a16="http://schemas.microsoft.com/office/drawing/2014/main" id="{4300283F-A49C-411A-B378-B7D9B226E7C6}"/>
              </a:ext>
            </a:extLst>
          </p:cNvPr>
          <p:cNvSpPr txBox="1"/>
          <p:nvPr/>
        </p:nvSpPr>
        <p:spPr>
          <a:xfrm>
            <a:off x="5336515" y="5519493"/>
            <a:ext cx="6069249" cy="923330"/>
          </a:xfrm>
          <a:prstGeom prst="rect">
            <a:avLst/>
          </a:prstGeom>
          <a:noFill/>
        </p:spPr>
        <p:txBody>
          <a:bodyPr wrap="square" rtlCol="0">
            <a:spAutoFit/>
          </a:bodyPr>
          <a:lstStyle/>
          <a:p>
            <a:r>
              <a:rPr lang="en-US" dirty="0" err="1"/>
              <a:t>WCOnline</a:t>
            </a:r>
            <a:r>
              <a:rPr lang="en-US" dirty="0"/>
              <a:t> also allows the IAE to track and collect student and session data, and to survey students directly regarding their tutoring experience!</a:t>
            </a:r>
          </a:p>
        </p:txBody>
      </p:sp>
    </p:spTree>
    <p:extLst>
      <p:ext uri="{BB962C8B-B14F-4D97-AF65-F5344CB8AC3E}">
        <p14:creationId xmlns:p14="http://schemas.microsoft.com/office/powerpoint/2010/main" val="130670395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8053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8D4DEEE-94A8-4E00-9D82-25FB8BB09996}"/>
              </a:ext>
            </a:extLst>
          </p:cNvPr>
          <p:cNvSpPr>
            <a:spLocks noGrp="1"/>
          </p:cNvSpPr>
          <p:nvPr>
            <p:ph type="title"/>
          </p:nvPr>
        </p:nvSpPr>
        <p:spPr>
          <a:xfrm>
            <a:off x="524256" y="4767072"/>
            <a:ext cx="6594189" cy="1625210"/>
          </a:xfrm>
        </p:spPr>
        <p:txBody>
          <a:bodyPr>
            <a:normAutofit/>
          </a:bodyPr>
          <a:lstStyle/>
          <a:p>
            <a:pPr algn="r"/>
            <a:r>
              <a:rPr lang="en-US">
                <a:solidFill>
                  <a:srgbClr val="FFFFFF"/>
                </a:solidFill>
              </a:rPr>
              <a:t>How can the IAE help YOU?</a:t>
            </a:r>
          </a:p>
        </p:txBody>
      </p:sp>
      <p:pic>
        <p:nvPicPr>
          <p:cNvPr id="4" name="Content Placeholder 3">
            <a:extLst>
              <a:ext uri="{FF2B5EF4-FFF2-40B4-BE49-F238E27FC236}">
                <a16:creationId xmlns:a16="http://schemas.microsoft.com/office/drawing/2014/main" id="{B6BBC10B-C8A1-498B-9ABF-86F97C24F6A7}"/>
              </a:ext>
            </a:extLst>
          </p:cNvPr>
          <p:cNvPicPr>
            <a:picLocks noChangeAspect="1"/>
          </p:cNvPicPr>
          <p:nvPr/>
        </p:nvPicPr>
        <p:blipFill rotWithShape="1">
          <a:blip r:embed="rId2"/>
          <a:srcRect t="22923" r="1" b="2"/>
          <a:stretch/>
        </p:blipFill>
        <p:spPr>
          <a:xfrm>
            <a:off x="327547" y="321733"/>
            <a:ext cx="7058306" cy="4107392"/>
          </a:xfrm>
          <a:prstGeom prst="rect">
            <a:avLst/>
          </a:prstGeom>
        </p:spPr>
      </p:pic>
      <p:sp>
        <p:nvSpPr>
          <p:cNvPr id="20" name="Rectangle 19">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2D12D364-4282-44AB-AEAD-FCC97887454E}"/>
              </a:ext>
            </a:extLst>
          </p:cNvPr>
          <p:cNvSpPr>
            <a:spLocks noGrp="1"/>
          </p:cNvSpPr>
          <p:nvPr>
            <p:ph idx="1"/>
          </p:nvPr>
        </p:nvSpPr>
        <p:spPr>
          <a:xfrm>
            <a:off x="8029319" y="917725"/>
            <a:ext cx="3424739" cy="4852362"/>
          </a:xfrm>
        </p:spPr>
        <p:txBody>
          <a:bodyPr anchor="ctr">
            <a:normAutofit/>
          </a:bodyPr>
          <a:lstStyle/>
          <a:p>
            <a:r>
              <a:rPr lang="en-US" sz="2400" dirty="0">
                <a:solidFill>
                  <a:srgbClr val="FFFFFF"/>
                </a:solidFill>
              </a:rPr>
              <a:t>Provide a </a:t>
            </a:r>
            <a:r>
              <a:rPr lang="en-US" sz="2400" dirty="0" err="1">
                <a:solidFill>
                  <a:srgbClr val="FFFFFF"/>
                </a:solidFill>
              </a:rPr>
              <a:t>powerpoint</a:t>
            </a:r>
            <a:r>
              <a:rPr lang="en-US" sz="2400" dirty="0">
                <a:solidFill>
                  <a:srgbClr val="FFFFFF"/>
                </a:solidFill>
              </a:rPr>
              <a:t> slide for your class promoting peer tutoring</a:t>
            </a:r>
          </a:p>
          <a:p>
            <a:r>
              <a:rPr lang="en-US" sz="2400" dirty="0">
                <a:solidFill>
                  <a:srgbClr val="FFFFFF"/>
                </a:solidFill>
              </a:rPr>
              <a:t>Provide a workshop on studying/testing/time management/organization/mindset</a:t>
            </a:r>
          </a:p>
          <a:p>
            <a:r>
              <a:rPr lang="en-US" sz="2400" dirty="0">
                <a:solidFill>
                  <a:srgbClr val="FFFFFF"/>
                </a:solidFill>
              </a:rPr>
              <a:t>Have peer tutors come speak to your classes and introduce themselves</a:t>
            </a:r>
          </a:p>
          <a:p>
            <a:r>
              <a:rPr lang="en-US" sz="2400" dirty="0">
                <a:solidFill>
                  <a:srgbClr val="FFFFFF"/>
                </a:solidFill>
              </a:rPr>
              <a:t>Other suggestions?  Let me know!</a:t>
            </a:r>
          </a:p>
        </p:txBody>
      </p:sp>
    </p:spTree>
    <p:extLst>
      <p:ext uri="{BB962C8B-B14F-4D97-AF65-F5344CB8AC3E}">
        <p14:creationId xmlns:p14="http://schemas.microsoft.com/office/powerpoint/2010/main" val="4134530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518BE7BB-7D94-4308-836F-D0B917EF0296}"/>
              </a:ext>
            </a:extLst>
          </p:cNvPr>
          <p:cNvGrpSpPr>
            <a:grpSpLocks/>
          </p:cNvGrpSpPr>
          <p:nvPr/>
        </p:nvGrpSpPr>
        <p:grpSpPr bwMode="auto">
          <a:xfrm>
            <a:off x="69669" y="0"/>
            <a:ext cx="12122331" cy="6858000"/>
            <a:chOff x="106778738" y="105593882"/>
            <a:chExt cx="6835462" cy="9163318"/>
          </a:xfrm>
        </p:grpSpPr>
        <p:sp>
          <p:nvSpPr>
            <p:cNvPr id="5" name="Rectangle 3">
              <a:extLst>
                <a:ext uri="{FF2B5EF4-FFF2-40B4-BE49-F238E27FC236}">
                  <a16:creationId xmlns:a16="http://schemas.microsoft.com/office/drawing/2014/main" id="{35301545-2142-41EE-A2C9-9314C6B24B02}"/>
                </a:ext>
              </a:extLst>
            </p:cNvPr>
            <p:cNvSpPr>
              <a:spLocks noChangeArrowheads="1"/>
            </p:cNvSpPr>
            <p:nvPr/>
          </p:nvSpPr>
          <p:spPr bwMode="auto">
            <a:xfrm>
              <a:off x="106778738" y="105593882"/>
              <a:ext cx="6835462" cy="9163318"/>
            </a:xfrm>
            <a:prstGeom prst="rect">
              <a:avLst/>
            </a:prstGeom>
            <a:solidFill>
              <a:srgbClr val="FFC000"/>
            </a:solidFill>
            <a:ln w="762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Text Box 5">
              <a:extLst>
                <a:ext uri="{FF2B5EF4-FFF2-40B4-BE49-F238E27FC236}">
                  <a16:creationId xmlns:a16="http://schemas.microsoft.com/office/drawing/2014/main" id="{A85A519B-CCE2-4BD0-9D0E-1D03DE4E4D54}"/>
                </a:ext>
              </a:extLst>
            </p:cNvPr>
            <p:cNvSpPr txBox="1">
              <a:spLocks noChangeArrowheads="1"/>
            </p:cNvSpPr>
            <p:nvPr/>
          </p:nvSpPr>
          <p:spPr bwMode="auto">
            <a:xfrm>
              <a:off x="106796447" y="105593882"/>
              <a:ext cx="6800044" cy="44174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a:ln>
                    <a:noFill/>
                  </a:ln>
                  <a:solidFill>
                    <a:srgbClr val="000000"/>
                  </a:solidFill>
                  <a:effectLst/>
                  <a:latin typeface="Century Schoolbook" panose="02040604050505020304" pitchFamily="18" charset="0"/>
                </a:rPr>
                <a:t>Need a Tutor?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rgbClr val="000000"/>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Arial" panose="020B0604020202020204" pitchFamily="34" charset="0"/>
                </a:rPr>
                <a:t>Schedule a session today by registering and logging onto </a:t>
              </a:r>
              <a:r>
                <a:rPr kumimoji="0" lang="en-US" altLang="en-US" sz="2800" b="0" i="0" u="sng" strike="noStrike" cap="none" normalizeH="0" baseline="0" dirty="0">
                  <a:ln>
                    <a:noFill/>
                  </a:ln>
                  <a:solidFill>
                    <a:srgbClr val="085296"/>
                  </a:solidFill>
                  <a:effectLst/>
                  <a:latin typeface="Arial" panose="020B0604020202020204" pitchFamily="34" charset="0"/>
                </a:rPr>
                <a:t>https://thomasmore.mywconline.com</a:t>
              </a:r>
              <a:endParaRPr kumimoji="0" lang="en-US" altLang="en-US" sz="2800" b="0" i="0" u="none" strike="noStrike" cap="none" normalizeH="0" baseline="0" dirty="0">
                <a:ln>
                  <a:noFill/>
                </a:ln>
                <a:solidFill>
                  <a:srgbClr val="000000"/>
                </a:solidFill>
                <a:effectLst/>
                <a:latin typeface="Arial" panose="020B0604020202020204" pitchFamily="34" charset="0"/>
              </a:endParaRPr>
            </a:p>
          </p:txBody>
        </p:sp>
      </p:grpSp>
      <p:sp>
        <p:nvSpPr>
          <p:cNvPr id="7" name="TextBox 6">
            <a:extLst>
              <a:ext uri="{FF2B5EF4-FFF2-40B4-BE49-F238E27FC236}">
                <a16:creationId xmlns:a16="http://schemas.microsoft.com/office/drawing/2014/main" id="{6D870D10-AD2A-48BF-87CB-AD452418A7B8}"/>
              </a:ext>
            </a:extLst>
          </p:cNvPr>
          <p:cNvSpPr txBox="1"/>
          <p:nvPr/>
        </p:nvSpPr>
        <p:spPr>
          <a:xfrm>
            <a:off x="298480" y="2835283"/>
            <a:ext cx="2812294" cy="2062103"/>
          </a:xfrm>
          <a:prstGeom prst="rect">
            <a:avLst/>
          </a:prstGeom>
          <a:noFill/>
        </p:spPr>
        <p:txBody>
          <a:bodyPr wrap="square" rtlCol="0">
            <a:spAutoFit/>
          </a:bodyPr>
          <a:lstStyle/>
          <a:p>
            <a:pPr lvl="0" algn="ctr" eaLnBrk="0" fontAlgn="base" hangingPunct="0">
              <a:spcBef>
                <a:spcPct val="0"/>
              </a:spcBef>
              <a:spcAft>
                <a:spcPct val="0"/>
              </a:spcAft>
            </a:pPr>
            <a:r>
              <a:rPr lang="en-US" altLang="en-US" sz="3200" dirty="0">
                <a:latin typeface="Arial" panose="020B0604020202020204" pitchFamily="34" charset="0"/>
              </a:rPr>
              <a:t>You can also use WCO to sign in/out of Study Tables!</a:t>
            </a:r>
          </a:p>
        </p:txBody>
      </p:sp>
      <p:sp>
        <p:nvSpPr>
          <p:cNvPr id="10" name="TextBox 9">
            <a:extLst>
              <a:ext uri="{FF2B5EF4-FFF2-40B4-BE49-F238E27FC236}">
                <a16:creationId xmlns:a16="http://schemas.microsoft.com/office/drawing/2014/main" id="{61A11F4B-B1C5-44BA-99F8-E91EC8EA6DF7}"/>
              </a:ext>
            </a:extLst>
          </p:cNvPr>
          <p:cNvSpPr txBox="1"/>
          <p:nvPr/>
        </p:nvSpPr>
        <p:spPr>
          <a:xfrm>
            <a:off x="8994012" y="2835283"/>
            <a:ext cx="2702104" cy="2246769"/>
          </a:xfrm>
          <a:prstGeom prst="rect">
            <a:avLst/>
          </a:prstGeom>
          <a:noFill/>
        </p:spPr>
        <p:txBody>
          <a:bodyPr wrap="square" rtlCol="0">
            <a:spAutoFit/>
          </a:bodyPr>
          <a:lstStyle/>
          <a:p>
            <a:pPr lvl="0" algn="ctr" eaLnBrk="0" fontAlgn="base" hangingPunct="0">
              <a:spcBef>
                <a:spcPct val="0"/>
              </a:spcBef>
              <a:spcAft>
                <a:spcPct val="0"/>
              </a:spcAft>
            </a:pPr>
            <a:r>
              <a:rPr kumimoji="0" lang="en-US" altLang="en-US" sz="2800" b="0" i="0" u="none" strike="noStrike" cap="none" normalizeH="0" baseline="0" dirty="0">
                <a:ln>
                  <a:noFill/>
                </a:ln>
                <a:solidFill>
                  <a:srgbClr val="000000"/>
                </a:solidFill>
                <a:effectLst/>
                <a:latin typeface="Arial" panose="020B0604020202020204" pitchFamily="34" charset="0"/>
              </a:rPr>
              <a:t>Stop by the IAE office in the Library and we’ll help you get started!</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pic>
        <p:nvPicPr>
          <p:cNvPr id="2" name="Picture 1">
            <a:extLst>
              <a:ext uri="{FF2B5EF4-FFF2-40B4-BE49-F238E27FC236}">
                <a16:creationId xmlns:a16="http://schemas.microsoft.com/office/drawing/2014/main" id="{6782DA1F-5DD7-419F-A319-FD07DE4FE6A9}"/>
              </a:ext>
            </a:extLst>
          </p:cNvPr>
          <p:cNvPicPr>
            <a:picLocks noChangeAspect="1"/>
          </p:cNvPicPr>
          <p:nvPr/>
        </p:nvPicPr>
        <p:blipFill>
          <a:blip r:embed="rId2"/>
          <a:stretch>
            <a:fillRect/>
          </a:stretch>
        </p:blipFill>
        <p:spPr>
          <a:xfrm>
            <a:off x="3334341" y="2271105"/>
            <a:ext cx="5523318" cy="364991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2822348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565</Words>
  <Application>Microsoft Office PowerPoint</Application>
  <PresentationFormat>Widescreen</PresentationFormat>
  <Paragraphs>63</Paragraphs>
  <Slides>10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Century Schoolbook</vt:lpstr>
      <vt:lpstr>Tw Cen MT</vt:lpstr>
      <vt:lpstr>Office Theme</vt:lpstr>
      <vt:lpstr>The Institute for Academic Excellence Peer Tutoring, &amp; Academic Coaching</vt:lpstr>
      <vt:lpstr>Dr. Anthony and Geraldine Zembrodt Institute for Academic Excellence</vt:lpstr>
      <vt:lpstr>PowerPoint Presentation</vt:lpstr>
      <vt:lpstr>Academic Coaching</vt:lpstr>
      <vt:lpstr>The IAE offers FREE peer-to-peer tutoring in an array of general course subjects including:  </vt:lpstr>
      <vt:lpstr>Peer Tutoring</vt:lpstr>
      <vt:lpstr>New this semester! </vt:lpstr>
      <vt:lpstr>How can the IAE help YOU?</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Institute for Academic Excellence Peer Tutoring, &amp; Academic Coaching</dc:title>
  <dc:creator>Abbott, Heather M</dc:creator>
  <cp:lastModifiedBy>Mader, Jodie Noelle</cp:lastModifiedBy>
  <cp:revision>6</cp:revision>
  <dcterms:created xsi:type="dcterms:W3CDTF">2019-09-27T13:03:43Z</dcterms:created>
  <dcterms:modified xsi:type="dcterms:W3CDTF">2019-10-02T13:44:32Z</dcterms:modified>
</cp:coreProperties>
</file>