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embeddedFontLst>
    <p:embeddedFont>
      <p:font typeface="Average" panose="020B0604020202020204" charset="0"/>
      <p:regular r:id="rId19"/>
    </p:embeddedFont>
    <p:embeddedFont>
      <p:font typeface="Oswald" panose="020B0604020202020204" charset="0"/>
      <p:regular r:id="rId20"/>
      <p:bold r:id="rId21"/>
    </p:embeddedFont>
    <p:embeddedFont>
      <p:font typeface="Roboto Mono" panose="020B060402020202020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366"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pcl.sitehost.iu.edu/rgoldsto/courses/dunloskyimprovinglearning.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lsu.edu/cas/earnbettergrades/vlc/CAS_VLC_StudyCycleFSS.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speaker notes under each slide offer talking points and information about these tips.</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617c215fe1ea99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2617c215fe1ea99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Just because you can rewatch a video or look at slides online doesn’t mean you shouldn’t take notes. Otherwise, you’ll just be re-reading or rewatching a lot, which isn’t a very effective learning technique. </a:t>
            </a:r>
            <a:endParaRPr/>
          </a:p>
          <a:p>
            <a:pPr marL="0" lvl="0" indent="0" algn="l" rtl="0">
              <a:spcBef>
                <a:spcPts val="0"/>
              </a:spcBef>
              <a:spcAft>
                <a:spcPts val="0"/>
              </a:spcAft>
              <a:buNone/>
            </a:pPr>
            <a:endParaRPr/>
          </a:p>
          <a:p>
            <a:pPr marL="0" lvl="0" indent="0" algn="l" rtl="0">
              <a:spcBef>
                <a:spcPts val="0"/>
              </a:spcBef>
              <a:spcAft>
                <a:spcPts val="0"/>
              </a:spcAft>
              <a:buNone/>
            </a:pPr>
            <a:r>
              <a:rPr lang="en"/>
              <a:t>Many guides about online learning recommend you take handwritten notes to vary the media you are using. You can pause videos and note timestamps in your notes to return to spots later.</a:t>
            </a:r>
            <a:endParaRPr/>
          </a:p>
          <a:p>
            <a:pPr marL="0" lvl="0" indent="0" algn="l" rtl="0">
              <a:spcBef>
                <a:spcPts val="0"/>
              </a:spcBef>
              <a:spcAft>
                <a:spcPts val="0"/>
              </a:spcAft>
              <a:buNone/>
            </a:pPr>
            <a:endParaRPr/>
          </a:p>
          <a:p>
            <a:pPr marL="0" lvl="0" indent="0" algn="l" rtl="0">
              <a:spcBef>
                <a:spcPts val="0"/>
              </a:spcBef>
              <a:spcAft>
                <a:spcPts val="0"/>
              </a:spcAft>
              <a:buNone/>
            </a:pPr>
            <a:r>
              <a:rPr lang="en"/>
              <a:t>Use the “study cycle” mentioned earlier and use notes before and after class to fill in gaps and recap what you learned. This goes along with the technique of “self-explanation.”</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617c215fe1ea99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2617c215fe1ea99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Checking your email is important even under normal circumstances, but it’s doubly important if your professor moves online. Check Canvas (Account &gt; Notifications) or other learning management system to make sure announcements in the course will reach your email inbox. </a:t>
            </a:r>
            <a:endParaRPr/>
          </a:p>
          <a:p>
            <a:pPr marL="0" lvl="0" indent="0" algn="l" rtl="0">
              <a:spcBef>
                <a:spcPts val="0"/>
              </a:spcBef>
              <a:spcAft>
                <a:spcPts val="0"/>
              </a:spcAft>
              <a:buNone/>
            </a:pPr>
            <a:endParaRPr/>
          </a:p>
          <a:p>
            <a:pPr marL="0" lvl="0" indent="0" algn="l" rtl="0">
              <a:spcBef>
                <a:spcPts val="0"/>
              </a:spcBef>
              <a:spcAft>
                <a:spcPts val="0"/>
              </a:spcAft>
              <a:buNone/>
            </a:pPr>
            <a:r>
              <a:rPr lang="en"/>
              <a:t>Log in </a:t>
            </a:r>
            <a:r>
              <a:rPr lang="en" b="1"/>
              <a:t>regularly</a:t>
            </a:r>
            <a:r>
              <a:rPr lang="en"/>
              <a:t>, not once or twice a week.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719571a6ce76ead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2719571a6ce76ead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Speak up! And communicate even more than you ordinarily would.</a:t>
            </a: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r>
              <a:rPr lang="en"/>
              <a:t>Your professor may have fewer “clues” about whether you understand if you aren’t meeting in person. It’s vital for you to contact your professor if something doesn’t make sense, or even if something does make sense and you want to make sure you understand. Contacting your professor to discuss course material can even do double duty as “self-explanation.”</a:t>
            </a: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r>
              <a:rPr lang="en"/>
              <a:t>If you aren’t sure how best to participate or communicate with your professor, contact for clarification on that too! Especially if your class is switching modes midway through the semester, it would be understandable to be confused. Don’t be afraid to ask for help! </a:t>
            </a:r>
            <a:r>
              <a:rPr lang="en">
                <a:highlight>
                  <a:srgbClr val="FFFFFF"/>
                </a:highlight>
              </a:rPr>
              <a:t>Take advantage of any online or in-person office hours offered. </a:t>
            </a:r>
            <a:endParaRPr>
              <a:highlight>
                <a:srgbClr val="FFFFFF"/>
              </a:highlight>
            </a:endParaRPr>
          </a:p>
          <a:p>
            <a:pPr marL="0" lvl="0" indent="0" algn="l" rtl="0">
              <a:lnSpc>
                <a:spcPct val="115000"/>
              </a:lnSpc>
              <a:spcBef>
                <a:spcPts val="0"/>
              </a:spcBef>
              <a:spcAft>
                <a:spcPts val="0"/>
              </a:spcAft>
              <a:buNone/>
            </a:pPr>
            <a:endParaRPr>
              <a:highlight>
                <a:srgbClr val="FFFFFF"/>
              </a:highlight>
            </a:endParaRPr>
          </a:p>
          <a:p>
            <a:pPr marL="0" lvl="0" indent="0" algn="l" rtl="0">
              <a:lnSpc>
                <a:spcPct val="115000"/>
              </a:lnSpc>
              <a:spcBef>
                <a:spcPts val="0"/>
              </a:spcBef>
              <a:spcAft>
                <a:spcPts val="0"/>
              </a:spcAft>
              <a:buNone/>
            </a:pPr>
            <a:r>
              <a:rPr lang="en">
                <a:highlight>
                  <a:srgbClr val="FFFFFF"/>
                </a:highlight>
              </a:rPr>
              <a:t>If disruption causes workload bottlenecks (i.e., you suddenly have 4 tests on one day), bring that up with your professor, too. It’s okay to alert them to how the disruptions are affecting you and ask if accommodations can be made.</a:t>
            </a:r>
            <a:endParaRPr>
              <a:highlight>
                <a:srgbClr val="FFFFFF"/>
              </a:highlight>
            </a:endParaRPr>
          </a:p>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8147fb5d31_21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8147fb5d31_21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Find ways to keep in touch with other students in the class, either within the remote classroom environment or outside of it. Your peers can help you learn material and by forming small accountability or study groups, you can work with each other to implement the advice in this presentation.</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617c215fe1ea99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2617c215fe1ea99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Disruption is tough on everyone; be considerate of your fellow learners and your teachers as they deal with an evolving situation, and be prepared to be flexible.</a:t>
            </a:r>
            <a:endParaRPr/>
          </a:p>
          <a:p>
            <a:pPr marL="0" lvl="0" indent="0" algn="l" rtl="0">
              <a:spcBef>
                <a:spcPts val="0"/>
              </a:spcBef>
              <a:spcAft>
                <a:spcPts val="0"/>
              </a:spcAft>
              <a:buNone/>
            </a:pPr>
            <a:endParaRPr/>
          </a:p>
          <a:p>
            <a:pPr marL="0" lvl="0" indent="0" algn="l" rtl="0">
              <a:spcBef>
                <a:spcPts val="0"/>
              </a:spcBef>
              <a:spcAft>
                <a:spcPts val="0"/>
              </a:spcAft>
              <a:buNone/>
            </a:pPr>
            <a:r>
              <a:rPr lang="en"/>
              <a:t>Keep in mind your professors and peers may be getting LOTS of emails, so identify yourself, use email etiquette, etc. They may also have challenging personal circumstances due to the disruption, so remember that kindness can go a long way.</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813bde0454_0_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813bde0454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813bde0454_0_1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813bde0454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Please send any questions or suggested edits.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813bde0454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813bde0454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some of your classes are cancelled and your assignment due dates have been postponed, you may be wondering what to do to keep up---or not fall too far behind.</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813bde0454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813bde0454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can’t learn if you aren’t well. So you shouldn’t think: “now that there aren’t classes, and I have more time to study for my exam, I can and should just work around the clock.” Rest, stay healthy, focus on being well first. Remember to stand up and walk around.</a:t>
            </a:r>
            <a:endParaRPr/>
          </a:p>
          <a:p>
            <a:pPr marL="0" lvl="0" indent="0" algn="l" rtl="0">
              <a:spcBef>
                <a:spcPts val="0"/>
              </a:spcBef>
              <a:spcAft>
                <a:spcPts val="0"/>
              </a:spcAft>
              <a:buNone/>
            </a:pPr>
            <a:endParaRPr/>
          </a:p>
          <a:p>
            <a:pPr marL="0" lvl="0" indent="0" algn="l" rtl="0">
              <a:spcBef>
                <a:spcPts val="0"/>
              </a:spcBef>
              <a:spcAft>
                <a:spcPts val="0"/>
              </a:spcAft>
              <a:buNone/>
            </a:pPr>
            <a:r>
              <a:rPr lang="en"/>
              <a:t>This includes mental wellbeing---use positive self-talk and keep a growth mindset. Set reasonable expectations for yourself in this challenging environment. Moderate news intake. Be aware of how social media and constant news about whatever crisis is causing the disruption can fuel anxiety; it’s okay to log off of those news sites and social media regularly, and also okay to talk about how you’re feeling with those around you.</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813bde0454_0_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813bde0454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After and assuming you’ve taken care of your primary needs and found a safe place to be, you may find yourself with unstructured time and be unsure of what to do to resume learning. It’s a good time to inventory your study strategies to make sure you’re using the most effective ones, especially if you are getting less direction about what to do from instructors.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813bde0454_0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813bde0454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Dunlosky et al. (2013) is a meta-study of ten different learning techniques. It looks at which of these techniques have been found to be most effective in the widest range of settings. </a:t>
            </a:r>
            <a:r>
              <a:rPr lang="en" b="1"/>
              <a:t>Explain each and then have audience write down their top 3.</a:t>
            </a:r>
            <a:endParaRPr/>
          </a:p>
          <a:p>
            <a:pPr marL="0" lvl="0" indent="0" algn="l" rtl="0">
              <a:spcBef>
                <a:spcPts val="0"/>
              </a:spcBef>
              <a:spcAft>
                <a:spcPts val="0"/>
              </a:spcAft>
              <a:buNone/>
            </a:pPr>
            <a:endParaRPr/>
          </a:p>
          <a:p>
            <a:pPr marL="0" lvl="0" indent="0" algn="l" rtl="0">
              <a:spcBef>
                <a:spcPts val="0"/>
              </a:spcBef>
              <a:spcAft>
                <a:spcPts val="0"/>
              </a:spcAft>
              <a:buNone/>
            </a:pPr>
            <a:r>
              <a:rPr lang="en"/>
              <a:t>They include:</a:t>
            </a:r>
            <a:endParaRPr/>
          </a:p>
          <a:p>
            <a:pPr marL="0" lvl="0" indent="0" algn="l" rtl="0">
              <a:spcBef>
                <a:spcPts val="0"/>
              </a:spcBef>
              <a:spcAft>
                <a:spcPts val="0"/>
              </a:spcAft>
              <a:buNone/>
            </a:pPr>
            <a:endParaRPr/>
          </a:p>
          <a:p>
            <a:pPr marL="0" lvl="0" indent="0" algn="l" rtl="0">
              <a:spcBef>
                <a:spcPts val="0"/>
              </a:spcBef>
              <a:spcAft>
                <a:spcPts val="0"/>
              </a:spcAft>
              <a:buNone/>
            </a:pPr>
            <a:r>
              <a:rPr lang="en"/>
              <a:t>Distributed practice: implementing a schedule of practice that spreads out study activities over time.</a:t>
            </a:r>
            <a:endParaRPr/>
          </a:p>
          <a:p>
            <a:pPr marL="0" lvl="0" indent="0" algn="l" rtl="0">
              <a:spcBef>
                <a:spcPts val="0"/>
              </a:spcBef>
              <a:spcAft>
                <a:spcPts val="0"/>
              </a:spcAft>
              <a:buNone/>
            </a:pPr>
            <a:endParaRPr/>
          </a:p>
          <a:p>
            <a:pPr marL="0" lvl="0" indent="0" algn="l" rtl="0">
              <a:spcBef>
                <a:spcPts val="0"/>
              </a:spcBef>
              <a:spcAft>
                <a:spcPts val="0"/>
              </a:spcAft>
              <a:buNone/>
            </a:pPr>
            <a:r>
              <a:rPr lang="en"/>
              <a:t>Highlighting/underlining: Marking potentially important portions of a text while reading.</a:t>
            </a:r>
            <a:endParaRPr/>
          </a:p>
          <a:p>
            <a:pPr marL="0" lvl="0" indent="0" algn="l" rtl="0">
              <a:spcBef>
                <a:spcPts val="0"/>
              </a:spcBef>
              <a:spcAft>
                <a:spcPts val="0"/>
              </a:spcAft>
              <a:buNone/>
            </a:pPr>
            <a:endParaRPr/>
          </a:p>
          <a:p>
            <a:pPr marL="0" lvl="0" indent="0" algn="l" rtl="0">
              <a:spcBef>
                <a:spcPts val="0"/>
              </a:spcBef>
              <a:spcAft>
                <a:spcPts val="0"/>
              </a:spcAft>
              <a:buNone/>
            </a:pPr>
            <a:r>
              <a:rPr lang="en"/>
              <a:t>Keyword mnemonic: using keywords to memorize terms and verbal materials. Flash cards, e.g.</a:t>
            </a:r>
            <a:endParaRPr/>
          </a:p>
          <a:p>
            <a:pPr marL="0" lvl="0" indent="0" algn="l" rtl="0">
              <a:spcBef>
                <a:spcPts val="0"/>
              </a:spcBef>
              <a:spcAft>
                <a:spcPts val="0"/>
              </a:spcAft>
              <a:buNone/>
            </a:pPr>
            <a:endParaRPr/>
          </a:p>
          <a:p>
            <a:pPr marL="0" lvl="0" indent="0" algn="l" rtl="0">
              <a:spcBef>
                <a:spcPts val="0"/>
              </a:spcBef>
              <a:spcAft>
                <a:spcPts val="0"/>
              </a:spcAft>
              <a:buNone/>
            </a:pPr>
            <a:r>
              <a:rPr lang="en"/>
              <a:t>Practice testing: Self-testing or taking practice tests over to-be-learned material.</a:t>
            </a:r>
            <a:endParaRPr/>
          </a:p>
          <a:p>
            <a:pPr marL="0" lvl="0" indent="0" algn="l" rtl="0">
              <a:spcBef>
                <a:spcPts val="0"/>
              </a:spcBef>
              <a:spcAft>
                <a:spcPts val="0"/>
              </a:spcAft>
              <a:buNone/>
            </a:pPr>
            <a:endParaRPr/>
          </a:p>
          <a:p>
            <a:pPr marL="0" lvl="0" indent="0" algn="l" rtl="0">
              <a:spcBef>
                <a:spcPts val="0"/>
              </a:spcBef>
              <a:spcAft>
                <a:spcPts val="0"/>
              </a:spcAft>
              <a:buNone/>
            </a:pPr>
            <a:r>
              <a:rPr lang="en"/>
              <a:t>Re-reading: Restudying text material again after an initial reading.</a:t>
            </a:r>
            <a:endParaRPr/>
          </a:p>
          <a:p>
            <a:pPr marL="0" lvl="0" indent="0" algn="l" rtl="0">
              <a:spcBef>
                <a:spcPts val="0"/>
              </a:spcBef>
              <a:spcAft>
                <a:spcPts val="0"/>
              </a:spcAft>
              <a:buNone/>
            </a:pPr>
            <a:endParaRPr/>
          </a:p>
          <a:p>
            <a:pPr marL="0" lvl="0" indent="0" algn="l" rtl="0">
              <a:spcBef>
                <a:spcPts val="0"/>
              </a:spcBef>
              <a:spcAft>
                <a:spcPts val="0"/>
              </a:spcAft>
              <a:buNone/>
            </a:pPr>
            <a:r>
              <a:rPr lang="en"/>
              <a:t>Self-explanation: Explaining to yourself how new information is related to known information, or explaining the steps you took during problem-solving.</a:t>
            </a:r>
            <a:endParaRPr/>
          </a:p>
          <a:p>
            <a:pPr marL="0" lvl="0" indent="0" algn="l" rtl="0">
              <a:spcBef>
                <a:spcPts val="0"/>
              </a:spcBef>
              <a:spcAft>
                <a:spcPts val="0"/>
              </a:spcAft>
              <a:buNone/>
            </a:pPr>
            <a:endParaRPr/>
          </a:p>
          <a:p>
            <a:pPr marL="0" lvl="0" indent="0" algn="l" rtl="0">
              <a:spcBef>
                <a:spcPts val="0"/>
              </a:spcBef>
              <a:spcAft>
                <a:spcPts val="0"/>
              </a:spcAft>
              <a:buNone/>
            </a:pPr>
            <a:r>
              <a:rPr lang="en"/>
              <a:t>Summarization: Writing summaries of to-be-learned texts or other materials.</a:t>
            </a:r>
            <a:endParaRP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813bde0454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813bde0454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Dunlosky et al. (2013)</a:t>
            </a:r>
            <a:r>
              <a:rPr lang="en"/>
              <a:t> found that all of these strategies can be found effective in </a:t>
            </a:r>
            <a:r>
              <a:rPr lang="en" i="1"/>
              <a:t>some</a:t>
            </a:r>
            <a:r>
              <a:rPr lang="en"/>
              <a:t> situations, but across studies, the ones that were most generalizably effective (that is, effective despite changes in a variety of variables including learners, materials, contexts, and tasks) were:</a:t>
            </a:r>
            <a:endParaRPr/>
          </a:p>
          <a:p>
            <a:pPr marL="0" lvl="0" indent="0" algn="l" rtl="0">
              <a:spcBef>
                <a:spcPts val="0"/>
              </a:spcBef>
              <a:spcAft>
                <a:spcPts val="0"/>
              </a:spcAft>
              <a:buNone/>
            </a:pPr>
            <a:endParaRPr/>
          </a:p>
          <a:p>
            <a:pPr marL="0" lvl="0" indent="0" algn="l" rtl="0">
              <a:spcBef>
                <a:spcPts val="0"/>
              </a:spcBef>
              <a:spcAft>
                <a:spcPts val="0"/>
              </a:spcAft>
              <a:buNone/>
            </a:pPr>
            <a:r>
              <a:rPr lang="en"/>
              <a:t>DISTRIBUTED PRACTICE</a:t>
            </a:r>
            <a:endParaRPr/>
          </a:p>
          <a:p>
            <a:pPr marL="0" lvl="0" indent="0" algn="l" rtl="0">
              <a:spcBef>
                <a:spcPts val="0"/>
              </a:spcBef>
              <a:spcAft>
                <a:spcPts val="0"/>
              </a:spcAft>
              <a:buNone/>
            </a:pPr>
            <a:endParaRPr/>
          </a:p>
          <a:p>
            <a:pPr marL="0" lvl="0" indent="0" algn="l" rtl="0">
              <a:spcBef>
                <a:spcPts val="0"/>
              </a:spcBef>
              <a:spcAft>
                <a:spcPts val="0"/>
              </a:spcAft>
              <a:buNone/>
            </a:pPr>
            <a:r>
              <a:rPr lang="en"/>
              <a:t>Think of this as the opposite of “cramming at the last minute.” It means it’s more effective to break your studying and practice up into short sessions distributed across time---and studies seem to suggest that the longer you need to remember something, the longer you should space apart the sessions that you are using to study. For example, to retain information for one week, it’s best to space the sessions 12 to 24 hours apart; to retain it for five years, it’s better to space the sessions 6 to 12 months apart. Strategies that “mass” all of the sessions together show poorer results in the end than sessions that are spaced apart. Some studies suggest “interleaved practice” (varying activities across sessions or within sessions) can also be effective. </a:t>
            </a:r>
            <a:r>
              <a:rPr lang="en" b="1"/>
              <a:t>To use this you have to impose some structure on your unstructured time.</a:t>
            </a:r>
            <a:endParaRPr/>
          </a:p>
          <a:p>
            <a:pPr marL="0" lvl="0" indent="0" algn="l" rtl="0">
              <a:spcBef>
                <a:spcPts val="0"/>
              </a:spcBef>
              <a:spcAft>
                <a:spcPts val="0"/>
              </a:spcAft>
              <a:buNone/>
            </a:pPr>
            <a:endParaRPr b="1"/>
          </a:p>
          <a:p>
            <a:pPr marL="0" lvl="0" indent="0" algn="l" rtl="0">
              <a:spcBef>
                <a:spcPts val="0"/>
              </a:spcBef>
              <a:spcAft>
                <a:spcPts val="0"/>
              </a:spcAft>
              <a:buNone/>
            </a:pPr>
            <a:r>
              <a:rPr lang="en"/>
              <a:t>PRACTICE TESTING</a:t>
            </a:r>
            <a:endParaRPr/>
          </a:p>
          <a:p>
            <a:pPr marL="0" lvl="0" indent="0" algn="l" rtl="0">
              <a:spcBef>
                <a:spcPts val="0"/>
              </a:spcBef>
              <a:spcAft>
                <a:spcPts val="0"/>
              </a:spcAft>
              <a:buNone/>
            </a:pPr>
            <a:endParaRPr/>
          </a:p>
          <a:p>
            <a:pPr marL="0" lvl="0" indent="0" algn="l" rtl="0">
              <a:spcBef>
                <a:spcPts val="0"/>
              </a:spcBef>
              <a:spcAft>
                <a:spcPts val="0"/>
              </a:spcAft>
              <a:buNone/>
            </a:pPr>
            <a:r>
              <a:rPr lang="en"/>
              <a:t>Getting something wrong (as you may have done when guessing your top three techniques) can help you retain the right answer better. More practicing is better, and the best practice tests are the ones that force you to do free recall, not just recognize the right answer. As you might expect from the “distributed practice” studies, “Several studies have increased the number of tests presented in immediate succession within a session and have found minimal or nonexistent effects, in contrast to the sizable benefits observed when repeated tests are spaced.” More practice tests is better than few, and longer apart is better than all together.</a:t>
            </a:r>
            <a:endParaRPr/>
          </a:p>
          <a:p>
            <a:pPr marL="0" lvl="0" indent="0" algn="l" rtl="0">
              <a:spcBef>
                <a:spcPts val="0"/>
              </a:spcBef>
              <a:spcAft>
                <a:spcPts val="0"/>
              </a:spcAft>
              <a:buNone/>
            </a:pPr>
            <a:endParaRPr/>
          </a:p>
          <a:p>
            <a:pPr marL="0" lvl="0" indent="0" algn="l" rtl="0">
              <a:spcBef>
                <a:spcPts val="0"/>
              </a:spcBef>
              <a:spcAft>
                <a:spcPts val="0"/>
              </a:spcAft>
              <a:buNone/>
            </a:pPr>
            <a:r>
              <a:rPr lang="en"/>
              <a:t>SELF-EXPLANATION</a:t>
            </a:r>
            <a:endParaRPr/>
          </a:p>
          <a:p>
            <a:pPr marL="0" lvl="0" indent="0" algn="l" rtl="0">
              <a:spcBef>
                <a:spcPts val="0"/>
              </a:spcBef>
              <a:spcAft>
                <a:spcPts val="0"/>
              </a:spcAft>
              <a:buNone/>
            </a:pPr>
            <a:endParaRPr/>
          </a:p>
          <a:p>
            <a:pPr marL="0" lvl="0" indent="0" algn="l" rtl="0">
              <a:spcBef>
                <a:spcPts val="0"/>
              </a:spcBef>
              <a:spcAft>
                <a:spcPts val="0"/>
              </a:spcAft>
              <a:buNone/>
            </a:pPr>
            <a:r>
              <a:rPr lang="en"/>
              <a:t>As you might expect from the “free recall” finding above, having to explain to yourself why something is correct or how information fits together significantly aids learning. The practice of relating it to other information makes this different from just summarizing. “The core component of self-explanation involves having students explain some aspect of their processing during learning.” Studies are a little more mixed on this one, but Dunlosky et al. rates it as moderate utility, and it makes a lot of sense when your classes or studying are disrupted to “journal” to yourself what you understand and know at this juncture and keep track of that over time. </a:t>
            </a:r>
            <a:endParaRPr/>
          </a:p>
          <a:p>
            <a:pPr marL="0" lvl="0" indent="0" algn="l" rtl="0">
              <a:spcBef>
                <a:spcPts val="0"/>
              </a:spcBef>
              <a:spcAft>
                <a:spcPts val="0"/>
              </a:spcAft>
              <a:buNone/>
            </a:pPr>
            <a:endParaRPr/>
          </a:p>
          <a:p>
            <a:pPr marL="0" lvl="0" indent="0" algn="l" rtl="0">
              <a:spcBef>
                <a:spcPts val="0"/>
              </a:spcBef>
              <a:spcAft>
                <a:spcPts val="0"/>
              </a:spcAft>
              <a:buNone/>
            </a:pPr>
            <a:r>
              <a:rPr lang="en" b="1"/>
              <a:t>All three of these could also be adapted to group studying.</a:t>
            </a:r>
            <a:r>
              <a:rPr lang="en"/>
              <a:t> Explain things to a peer and vice versa; test each other; and keep each other accountable to a “distributed practice” schedule.</a:t>
            </a:r>
            <a:endParaRPr/>
          </a:p>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813bde0454_0_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813bde0454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Cook, Kennedy &amp; McGuire 2013 use this modified diagram of “</a:t>
            </a:r>
            <a:r>
              <a:rPr lang="en" u="sng">
                <a:solidFill>
                  <a:schemeClr val="hlink"/>
                </a:solidFill>
                <a:hlinkClick r:id="rId3"/>
              </a:rPr>
              <a:t>The Study Cycle</a:t>
            </a:r>
            <a:r>
              <a:rPr lang="en"/>
              <a:t>” from LSU’s Center for Academic Success to highlight an example of how distributed practice sessions (“Intense Study Sessions”) can be organized.</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ce557ce40fd888b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ce557ce40fd888b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Even if no decision has been made, it’s smart to be prepared. Faculty may be preparing to teach remotely if necessary; conversely, students can prepare to learn remotely, if necessary. Survey your room and think about what you might need to take with you (readings, books, etc.) if you are going to be at a remote location.</a:t>
            </a:r>
            <a:endParaRPr/>
          </a:p>
          <a:p>
            <a:pPr marL="0" lvl="0" indent="0" algn="l" rtl="0">
              <a:spcBef>
                <a:spcPts val="0"/>
              </a:spcBef>
              <a:spcAft>
                <a:spcPts val="0"/>
              </a:spcAft>
              <a:buNone/>
            </a:pPr>
            <a:endParaRPr/>
          </a:p>
          <a:p>
            <a:pPr marL="0" lvl="0" indent="0" algn="l" rtl="0">
              <a:spcBef>
                <a:spcPts val="0"/>
              </a:spcBef>
              <a:spcAft>
                <a:spcPts val="0"/>
              </a:spcAft>
              <a:buNone/>
            </a:pPr>
            <a:r>
              <a:rPr lang="en" b="1"/>
              <a:t>Ask audience: how do you anticipate a remote class will be different from an in-person one? </a:t>
            </a:r>
            <a:r>
              <a:rPr lang="en"/>
              <a:t>Gather responses and discuss.</a:t>
            </a:r>
            <a:endParaRPr/>
          </a:p>
          <a:p>
            <a:pPr marL="0" lvl="0" indent="0" algn="l" rtl="0">
              <a:spcBef>
                <a:spcPts val="0"/>
              </a:spcBef>
              <a:spcAft>
                <a:spcPts val="0"/>
              </a:spcAft>
              <a:buNone/>
            </a:pPr>
            <a:endParaRPr/>
          </a:p>
          <a:p>
            <a:pPr marL="0" lvl="0" indent="0" algn="l" rtl="0">
              <a:spcBef>
                <a:spcPts val="0"/>
              </a:spcBef>
              <a:spcAft>
                <a:spcPts val="0"/>
              </a:spcAft>
              <a:buNone/>
            </a:pPr>
            <a:r>
              <a:rPr lang="en"/>
              <a:t>Check with OIT to see if you have the technological equipment needed and to make any needed updates. If you have difficulty accessing the needed equipment for any reason, let your professor, magisters, or other university officials like the help desk know. </a:t>
            </a:r>
            <a:endParaRPr/>
          </a:p>
          <a:p>
            <a:pPr marL="0" lvl="0" indent="0" algn="l" rtl="0">
              <a:spcBef>
                <a:spcPts val="0"/>
              </a:spcBef>
              <a:spcAft>
                <a:spcPts val="0"/>
              </a:spcAft>
              <a:buNone/>
            </a:pPr>
            <a:endParaRPr/>
          </a:p>
          <a:p>
            <a:pPr marL="0" lvl="0" indent="0" algn="l" rtl="0">
              <a:spcBef>
                <a:spcPts val="0"/>
              </a:spcBef>
              <a:spcAft>
                <a:spcPts val="0"/>
              </a:spcAft>
              <a:buNone/>
            </a:pPr>
            <a:r>
              <a:rPr lang="en"/>
              <a:t>An online class is just as important as an in-person class, and if anything it may require more discipline on your part to stay on task and be communicative.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ce557ce40fd888b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3ce557ce40fd888b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r>
              <a:rPr lang="en"/>
              <a:t>Your professor may choose to provide “asynchronous” lectures and readings, meaning you can watch them and read them at any time. Even if they do, try to keep your same class schedule and use the blocks of time when you would have gone to class to spend time online on that class. This goes along with the advice about “distributed practice.”</a:t>
            </a:r>
            <a:endParaRPr/>
          </a:p>
          <a:p>
            <a:pPr marL="0" lvl="0" indent="0" algn="l" rtl="0">
              <a:spcBef>
                <a:spcPts val="0"/>
              </a:spcBef>
              <a:spcAft>
                <a:spcPts val="0"/>
              </a:spcAft>
              <a:buNone/>
            </a:pPr>
            <a:endParaRPr/>
          </a:p>
          <a:p>
            <a:pPr marL="0" lvl="0" indent="0" algn="l" rtl="0">
              <a:spcBef>
                <a:spcPts val="0"/>
              </a:spcBef>
              <a:spcAft>
                <a:spcPts val="0"/>
              </a:spcAft>
              <a:buNone/>
            </a:pPr>
            <a:r>
              <a:rPr lang="en"/>
              <a:t>Many online class readiness assessment tools stress the ability to keep a schedule as a key for online learning success. </a:t>
            </a:r>
            <a:endParaRPr/>
          </a:p>
          <a:p>
            <a:pPr marL="0" lvl="0" indent="0" algn="l" rtl="0">
              <a:spcBef>
                <a:spcPts val="0"/>
              </a:spcBef>
              <a:spcAft>
                <a:spcPts val="0"/>
              </a:spcAft>
              <a:buNone/>
            </a:pPr>
            <a:endParaRPr/>
          </a:p>
          <a:p>
            <a:pPr marL="0" lvl="0" indent="0" algn="l" rtl="0">
              <a:spcBef>
                <a:spcPts val="0"/>
              </a:spcBef>
              <a:spcAft>
                <a:spcPts val="0"/>
              </a:spcAft>
              <a:buNone/>
            </a:pPr>
            <a:r>
              <a:rPr lang="en" b="1"/>
              <a:t>Don’t treat a “take-home class” like a “take-home exam,” something you can do anytime. Pick a regular time to “go to” class and stick with it. </a:t>
            </a:r>
            <a:r>
              <a:rPr lang="en"/>
              <a:t>Just as you would if you were in person, minimize distraction by turning on “Do Not Disturb”, refraining from surfing and multi-tasking, etc. Pick a particular space, if possible, that will be your “remote classroom,” and remove distractions from the space.</a:t>
            </a:r>
            <a:endParaRPr/>
          </a:p>
          <a:p>
            <a:pPr marL="0" lvl="0" indent="0" algn="l" rtl="0">
              <a:spcBef>
                <a:spcPts val="0"/>
              </a:spcBef>
              <a:spcAft>
                <a:spcPts val="0"/>
              </a:spcAft>
              <a:buNone/>
            </a:pPr>
            <a:endParaRPr/>
          </a:p>
          <a:p>
            <a:pPr marL="0" lvl="0" indent="0" algn="l" rtl="0">
              <a:spcBef>
                <a:spcPts val="0"/>
              </a:spcBef>
              <a:spcAft>
                <a:spcPts val="0"/>
              </a:spcAft>
              <a:buNone/>
            </a:pPr>
            <a:r>
              <a:rPr lang="en"/>
              <a:t>Get a group of peers in your class to keep the schedule with you, which can hold you accountable and also give you opportunities to talk with peers synchronously about the material, even if it’s made available asynchronously.</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pcl.sitehost.iu.edu/rgoldsto/courses/dunloskyimprovinglearning.pdf"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hyperlink" Target="https://docs.google.com/document/d/1nJQQ0u4VkqLckziIRAlvldC2F2CpOIxqe3IeTcPRMD4/edit" TargetMode="External"/><Relationship Id="rId5" Type="http://schemas.openxmlformats.org/officeDocument/2006/relationships/hyperlink" Target="https://online.osu.edu/5-tips-online-student-learning-success" TargetMode="External"/><Relationship Id="rId4" Type="http://schemas.openxmlformats.org/officeDocument/2006/relationships/hyperlink" Target="https://www.northeastern.edu/graduate/blog/tips-for-taking-online-classe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witter.com/wcaleb"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mailto:wcaleb@rice.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https://pcl.sitehost.iu.edu/rgoldsto/courses/dunloskyimprovinglearning.pdf"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a:t>Tips for Learning</a:t>
            </a:r>
            <a:endParaRPr sz="6000"/>
          </a:p>
          <a:p>
            <a:pPr marL="0" lvl="0" indent="0" algn="ctr" rtl="0">
              <a:spcBef>
                <a:spcPts val="0"/>
              </a:spcBef>
              <a:spcAft>
                <a:spcPts val="0"/>
              </a:spcAft>
              <a:buNone/>
            </a:pPr>
            <a:r>
              <a:rPr lang="en" sz="6000"/>
              <a:t>During Disruption</a:t>
            </a:r>
            <a:endParaRPr sz="6000"/>
          </a:p>
        </p:txBody>
      </p:sp>
      <p:sp>
        <p:nvSpPr>
          <p:cNvPr id="60" name="Google Shape;60;p13"/>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Compiled by</a:t>
            </a:r>
            <a:endParaRPr/>
          </a:p>
          <a:p>
            <a:pPr marL="0" lvl="0" indent="0" algn="ctr" rtl="0">
              <a:spcBef>
                <a:spcPts val="0"/>
              </a:spcBef>
              <a:spcAft>
                <a:spcPts val="0"/>
              </a:spcAft>
              <a:buNone/>
            </a:pPr>
            <a:r>
              <a:rPr lang="en"/>
              <a:t>Dr. Caleb McDaniel and Dr. Jenifer Bratter</a:t>
            </a:r>
            <a:endParaRPr/>
          </a:p>
          <a:p>
            <a:pPr marL="0" lvl="0" indent="0" algn="ctr" rtl="0">
              <a:spcBef>
                <a:spcPts val="0"/>
              </a:spcBef>
              <a:spcAft>
                <a:spcPts val="0"/>
              </a:spcAft>
              <a:buNone/>
            </a:pPr>
            <a:r>
              <a:rPr lang="en"/>
              <a:t>Rice University</a:t>
            </a:r>
            <a:endParaRPr/>
          </a:p>
        </p:txBody>
      </p:sp>
      <p:pic>
        <p:nvPicPr>
          <p:cNvPr id="61" name="Google Shape;61;p13">
            <a:hlinkClick r:id="rId3"/>
          </p:cNvPr>
          <p:cNvPicPr preferRelativeResize="0"/>
          <p:nvPr/>
        </p:nvPicPr>
        <p:blipFill>
          <a:blip r:embed="rId4">
            <a:alphaModFix/>
          </a:blip>
          <a:stretch>
            <a:fillRect/>
          </a:stretch>
        </p:blipFill>
        <p:spPr>
          <a:xfrm>
            <a:off x="4152900" y="4572226"/>
            <a:ext cx="838200" cy="295275"/>
          </a:xfrm>
          <a:prstGeom prst="rect">
            <a:avLst/>
          </a:prstGeom>
          <a:noFill/>
          <a:ln>
            <a:noFill/>
          </a:ln>
        </p:spPr>
      </p:pic>
      <p:grpSp>
        <p:nvGrpSpPr>
          <p:cNvPr id="62" name="Google Shape;62;p13"/>
          <p:cNvGrpSpPr/>
          <p:nvPr/>
        </p:nvGrpSpPr>
        <p:grpSpPr>
          <a:xfrm>
            <a:off x="0" y="-205836"/>
            <a:ext cx="3407400" cy="2603736"/>
            <a:chOff x="0" y="-205836"/>
            <a:chExt cx="3407400" cy="2603736"/>
          </a:xfrm>
        </p:grpSpPr>
        <p:sp>
          <p:nvSpPr>
            <p:cNvPr id="63" name="Google Shape;63;p13"/>
            <p:cNvSpPr/>
            <p:nvPr/>
          </p:nvSpPr>
          <p:spPr>
            <a:xfrm>
              <a:off x="0" y="0"/>
              <a:ext cx="3407400" cy="2397900"/>
            </a:xfrm>
            <a:prstGeom prst="diagStripe">
              <a:avLst>
                <a:gd name="adj" fmla="val 62710"/>
              </a:avLst>
            </a:prstGeom>
            <a:solidFill>
              <a:srgbClr val="F6B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3"/>
            <p:cNvSpPr txBox="1"/>
            <p:nvPr/>
          </p:nvSpPr>
          <p:spPr>
            <a:xfrm rot="-2102432">
              <a:off x="89457" y="624283"/>
              <a:ext cx="3018518" cy="401661"/>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Roboto Mono"/>
                  <a:ea typeface="Roboto Mono"/>
                  <a:cs typeface="Roboto Mono"/>
                  <a:sym typeface="Roboto Mono"/>
                </a:rPr>
                <a:t>TURN ON SPEAKER NOTES!</a:t>
              </a:r>
              <a:endParaRPr b="1">
                <a:latin typeface="Roboto Mono"/>
                <a:ea typeface="Roboto Mono"/>
                <a:cs typeface="Roboto Mono"/>
                <a:sym typeface="Roboto Mono"/>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Keep taking notes.</a:t>
            </a:r>
            <a:endParaRPr/>
          </a:p>
        </p:txBody>
      </p:sp>
      <p:sp>
        <p:nvSpPr>
          <p:cNvPr id="117" name="Google Shape;117;p22"/>
          <p:cNvSpPr txBox="1"/>
          <p:nvPr/>
        </p:nvSpPr>
        <p:spPr>
          <a:xfrm>
            <a:off x="490250" y="866025"/>
            <a:ext cx="1264500" cy="512100"/>
          </a:xfrm>
          <a:prstGeom prst="rect">
            <a:avLst/>
          </a:prstGeom>
          <a:solidFill>
            <a:srgbClr val="F6B26B"/>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latin typeface="Roboto Mono"/>
                <a:ea typeface="Roboto Mono"/>
                <a:cs typeface="Roboto Mono"/>
                <a:sym typeface="Roboto Mono"/>
              </a:rPr>
              <a:t>TIP #4</a:t>
            </a:r>
            <a:endParaRPr b="1">
              <a:latin typeface="Roboto Mono"/>
              <a:ea typeface="Roboto Mono"/>
              <a:cs typeface="Roboto Mono"/>
              <a:sym typeface="Roboto Mon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3"/>
          <p:cNvSpPr txBox="1">
            <a:spLocks noGrp="1"/>
          </p:cNvSpPr>
          <p:nvPr>
            <p:ph type="title"/>
          </p:nvPr>
        </p:nvSpPr>
        <p:spPr>
          <a:xfrm>
            <a:off x="490252" y="866025"/>
            <a:ext cx="62271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Check email and notifications regularly.</a:t>
            </a:r>
            <a:endParaRPr/>
          </a:p>
        </p:txBody>
      </p:sp>
      <p:sp>
        <p:nvSpPr>
          <p:cNvPr id="123" name="Google Shape;123;p23"/>
          <p:cNvSpPr txBox="1"/>
          <p:nvPr/>
        </p:nvSpPr>
        <p:spPr>
          <a:xfrm>
            <a:off x="490250" y="866025"/>
            <a:ext cx="1264500" cy="512100"/>
          </a:xfrm>
          <a:prstGeom prst="rect">
            <a:avLst/>
          </a:prstGeom>
          <a:solidFill>
            <a:srgbClr val="F6B26B"/>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latin typeface="Roboto Mono"/>
                <a:ea typeface="Roboto Mono"/>
                <a:cs typeface="Roboto Mono"/>
                <a:sym typeface="Roboto Mono"/>
              </a:rPr>
              <a:t>TIP #5</a:t>
            </a:r>
            <a:endParaRPr b="1">
              <a:latin typeface="Roboto Mono"/>
              <a:ea typeface="Roboto Mono"/>
              <a:cs typeface="Roboto Mono"/>
              <a:sym typeface="Roboto Mono"/>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4"/>
          <p:cNvSpPr txBox="1">
            <a:spLocks noGrp="1"/>
          </p:cNvSpPr>
          <p:nvPr>
            <p:ph type="title"/>
          </p:nvPr>
        </p:nvSpPr>
        <p:spPr>
          <a:xfrm>
            <a:off x="490250" y="866025"/>
            <a:ext cx="71331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Increase communication </a:t>
            </a:r>
            <a:endParaRPr/>
          </a:p>
          <a:p>
            <a:pPr marL="0" lvl="0" indent="0" algn="l" rtl="0">
              <a:spcBef>
                <a:spcPts val="0"/>
              </a:spcBef>
              <a:spcAft>
                <a:spcPts val="0"/>
              </a:spcAft>
              <a:buNone/>
            </a:pPr>
            <a:r>
              <a:rPr lang="en"/>
              <a:t>with your professors.</a:t>
            </a:r>
            <a:endParaRPr/>
          </a:p>
        </p:txBody>
      </p:sp>
      <p:sp>
        <p:nvSpPr>
          <p:cNvPr id="129" name="Google Shape;129;p24"/>
          <p:cNvSpPr txBox="1"/>
          <p:nvPr/>
        </p:nvSpPr>
        <p:spPr>
          <a:xfrm>
            <a:off x="490250" y="866025"/>
            <a:ext cx="1264500" cy="512100"/>
          </a:xfrm>
          <a:prstGeom prst="rect">
            <a:avLst/>
          </a:prstGeom>
          <a:solidFill>
            <a:srgbClr val="F6B26B"/>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latin typeface="Roboto Mono"/>
                <a:ea typeface="Roboto Mono"/>
                <a:cs typeface="Roboto Mono"/>
                <a:sym typeface="Roboto Mono"/>
              </a:rPr>
              <a:t>TIP #6</a:t>
            </a:r>
            <a:endParaRPr b="1">
              <a:latin typeface="Roboto Mono"/>
              <a:ea typeface="Roboto Mono"/>
              <a:cs typeface="Roboto Mono"/>
              <a:sym typeface="Roboto Mon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5"/>
          <p:cNvSpPr txBox="1">
            <a:spLocks noGrp="1"/>
          </p:cNvSpPr>
          <p:nvPr>
            <p:ph type="title"/>
          </p:nvPr>
        </p:nvSpPr>
        <p:spPr>
          <a:xfrm>
            <a:off x="490250" y="866025"/>
            <a:ext cx="71331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Stay connected with students.</a:t>
            </a:r>
            <a:endParaRPr/>
          </a:p>
        </p:txBody>
      </p:sp>
      <p:sp>
        <p:nvSpPr>
          <p:cNvPr id="135" name="Google Shape;135;p25"/>
          <p:cNvSpPr txBox="1"/>
          <p:nvPr/>
        </p:nvSpPr>
        <p:spPr>
          <a:xfrm>
            <a:off x="490250" y="866025"/>
            <a:ext cx="1264500" cy="512100"/>
          </a:xfrm>
          <a:prstGeom prst="rect">
            <a:avLst/>
          </a:prstGeom>
          <a:solidFill>
            <a:srgbClr val="F6B26B"/>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latin typeface="Roboto Mono"/>
                <a:ea typeface="Roboto Mono"/>
                <a:cs typeface="Roboto Mono"/>
                <a:sym typeface="Roboto Mono"/>
              </a:rPr>
              <a:t>TIP #7</a:t>
            </a:r>
            <a:endParaRPr b="1">
              <a:latin typeface="Roboto Mono"/>
              <a:ea typeface="Roboto Mono"/>
              <a:cs typeface="Roboto Mono"/>
              <a:sym typeface="Roboto Mono"/>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6"/>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t>Be flexible and considerate.</a:t>
            </a:r>
            <a:endParaRPr sz="4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Bibliography</a:t>
            </a:r>
            <a:endParaRPr/>
          </a:p>
        </p:txBody>
      </p:sp>
      <p:sp>
        <p:nvSpPr>
          <p:cNvPr id="146" name="Google Shape;146;p2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John Dunlosky , Katherine A. Rawson, Elizabeth J. Marsh, Mitchell J. Nathan, and Daniel T. Willingham, “Improving Students’ Learning With Effective Learning Techniques: Promising Directions From Cognitive and Educational Psychology,” </a:t>
            </a:r>
            <a:r>
              <a:rPr lang="en" i="1"/>
              <a:t>Psychological Science in the Public Interest</a:t>
            </a:r>
            <a:r>
              <a:rPr lang="en"/>
              <a:t> 14, no. 1 (2013), 4–58, </a:t>
            </a:r>
            <a:r>
              <a:rPr lang="en" u="sng">
                <a:solidFill>
                  <a:srgbClr val="F6B26B"/>
                </a:solidFill>
                <a:hlinkClick r:id="rId3"/>
              </a:rPr>
              <a:t>link</a:t>
            </a:r>
            <a:endParaRPr>
              <a:solidFill>
                <a:srgbClr val="F6B26B"/>
              </a:solidFill>
            </a:endParaRPr>
          </a:p>
          <a:p>
            <a:pPr marL="0" lvl="0" indent="0" algn="l" rtl="0">
              <a:spcBef>
                <a:spcPts val="1600"/>
              </a:spcBef>
              <a:spcAft>
                <a:spcPts val="1600"/>
              </a:spcAft>
              <a:buNone/>
            </a:pPr>
            <a:r>
              <a:rPr lang="en"/>
              <a:t>Elzbieta Cook, Eugene Kennedy, and Saundra Y. McGuire, “Effect of Teaching Metacognitive Learning Strategies on Performance in General Chemistry Courses,” </a:t>
            </a:r>
            <a:r>
              <a:rPr lang="en" i="1"/>
              <a:t>Journal of Chemical Education</a:t>
            </a:r>
            <a:r>
              <a:rPr lang="en"/>
              <a:t> 90 (2013), 961-967.</a:t>
            </a:r>
            <a:endParaRPr/>
          </a:p>
        </p:txBody>
      </p:sp>
      <p:sp>
        <p:nvSpPr>
          <p:cNvPr id="147" name="Google Shape;147;p2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“8 Strategies for Getting the Most Out of an Online Class,” </a:t>
            </a:r>
            <a:r>
              <a:rPr lang="en" u="sng">
                <a:solidFill>
                  <a:srgbClr val="F6B26B"/>
                </a:solidFill>
                <a:hlinkClick r:id="rId4"/>
              </a:rPr>
              <a:t>Northeastern University</a:t>
            </a:r>
            <a:endParaRPr>
              <a:solidFill>
                <a:srgbClr val="F6B26B"/>
              </a:solidFill>
            </a:endParaRPr>
          </a:p>
          <a:p>
            <a:pPr marL="0" lvl="0" indent="0" algn="l" rtl="0">
              <a:spcBef>
                <a:spcPts val="1600"/>
              </a:spcBef>
              <a:spcAft>
                <a:spcPts val="0"/>
              </a:spcAft>
              <a:buNone/>
            </a:pPr>
            <a:r>
              <a:rPr lang="en"/>
              <a:t>“5 Tips for Online Student Learning Success,” </a:t>
            </a:r>
            <a:r>
              <a:rPr lang="en" u="sng">
                <a:solidFill>
                  <a:srgbClr val="F6B26B"/>
                </a:solidFill>
                <a:hlinkClick r:id="rId5"/>
              </a:rPr>
              <a:t>Ohio State University</a:t>
            </a:r>
            <a:endParaRPr>
              <a:solidFill>
                <a:srgbClr val="F6B26B"/>
              </a:solidFill>
            </a:endParaRPr>
          </a:p>
          <a:p>
            <a:pPr marL="0" lvl="0" indent="0" algn="l" rtl="0">
              <a:spcBef>
                <a:spcPts val="1600"/>
              </a:spcBef>
              <a:spcAft>
                <a:spcPts val="0"/>
              </a:spcAft>
              <a:buNone/>
            </a:pPr>
            <a:r>
              <a:rPr lang="en"/>
              <a:t>At Rice: </a:t>
            </a:r>
            <a:r>
              <a:rPr lang="en" u="sng">
                <a:solidFill>
                  <a:srgbClr val="F6B26B"/>
                </a:solidFill>
                <a:hlinkClick r:id="rId6"/>
              </a:rPr>
              <a:t>Online Education Tips for Success</a:t>
            </a:r>
            <a:endParaRPr>
              <a:solidFill>
                <a:srgbClr val="F6B26B"/>
              </a:solidFill>
            </a:endParaRPr>
          </a:p>
          <a:p>
            <a:pPr marL="0" lvl="0" indent="0" algn="l" rtl="0">
              <a:spcBef>
                <a:spcPts val="1600"/>
              </a:spcBef>
              <a:spcAft>
                <a:spcPts val="0"/>
              </a:spcAft>
              <a:buNone/>
            </a:pPr>
            <a:r>
              <a:rPr lang="en" sz="3000">
                <a:solidFill>
                  <a:schemeClr val="dk1"/>
                </a:solidFill>
                <a:latin typeface="Oswald"/>
                <a:ea typeface="Oswald"/>
                <a:cs typeface="Oswald"/>
                <a:sym typeface="Oswald"/>
              </a:rPr>
              <a:t>Acknowledgements</a:t>
            </a:r>
            <a:endParaRPr sz="3000">
              <a:solidFill>
                <a:schemeClr val="dk1"/>
              </a:solidFill>
              <a:latin typeface="Oswald"/>
              <a:ea typeface="Oswald"/>
              <a:cs typeface="Oswald"/>
              <a:sym typeface="Oswald"/>
            </a:endParaRPr>
          </a:p>
          <a:p>
            <a:pPr marL="0" lvl="0" indent="0" algn="l" rtl="0">
              <a:spcBef>
                <a:spcPts val="1600"/>
              </a:spcBef>
              <a:spcAft>
                <a:spcPts val="1600"/>
              </a:spcAft>
              <a:buNone/>
            </a:pPr>
            <a:r>
              <a:rPr lang="en"/>
              <a:t>Robin Paige (@Robin_Paige_1), Cassie Clark (@cassiel_clark), Jessica Parr (@ProvAtlantic), Seth Tyger</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8"/>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Questions? Suggestions?</a:t>
            </a:r>
            <a:endParaRPr/>
          </a:p>
        </p:txBody>
      </p:sp>
      <p:sp>
        <p:nvSpPr>
          <p:cNvPr id="153" name="Google Shape;153;p28"/>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Contact: </a:t>
            </a:r>
            <a:r>
              <a:rPr lang="en" u="sng">
                <a:solidFill>
                  <a:srgbClr val="F6B26B"/>
                </a:solidFill>
                <a:hlinkClick r:id="rId3"/>
              </a:rPr>
              <a:t>@wcaleb</a:t>
            </a:r>
            <a:r>
              <a:rPr lang="en"/>
              <a:t> or </a:t>
            </a:r>
            <a:r>
              <a:rPr lang="en" u="sng">
                <a:solidFill>
                  <a:srgbClr val="F6B26B"/>
                </a:solidFill>
                <a:hlinkClick r:id="rId4"/>
              </a:rPr>
              <a:t>wcaleb@rice.edu</a:t>
            </a:r>
            <a:r>
              <a:rPr lang="en"/>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t>What is the best way to use</a:t>
            </a:r>
            <a:endParaRPr sz="4800"/>
          </a:p>
          <a:p>
            <a:pPr marL="0" lvl="0" indent="0" algn="ctr" rtl="0">
              <a:spcBef>
                <a:spcPts val="0"/>
              </a:spcBef>
              <a:spcAft>
                <a:spcPts val="0"/>
              </a:spcAft>
              <a:buNone/>
            </a:pPr>
            <a:r>
              <a:rPr lang="en" sz="4800"/>
              <a:t>unstructured time?</a:t>
            </a:r>
            <a:endParaRPr sz="4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Rest and stay healthy.</a:t>
            </a:r>
            <a:endParaRPr/>
          </a:p>
        </p:txBody>
      </p:sp>
      <p:sp>
        <p:nvSpPr>
          <p:cNvPr id="75" name="Google Shape;75;p15"/>
          <p:cNvSpPr txBox="1"/>
          <p:nvPr/>
        </p:nvSpPr>
        <p:spPr>
          <a:xfrm>
            <a:off x="490250" y="866025"/>
            <a:ext cx="1264500" cy="492600"/>
          </a:xfrm>
          <a:prstGeom prst="rect">
            <a:avLst/>
          </a:prstGeom>
          <a:solidFill>
            <a:srgbClr val="F6B26B"/>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latin typeface="Roboto Mono"/>
                <a:ea typeface="Roboto Mono"/>
                <a:cs typeface="Roboto Mono"/>
                <a:sym typeface="Roboto Mono"/>
              </a:rPr>
              <a:t>TIP #1</a:t>
            </a:r>
            <a:endParaRPr b="1">
              <a:latin typeface="Roboto Mono"/>
              <a:ea typeface="Roboto Mono"/>
              <a:cs typeface="Roboto Mono"/>
              <a:sym typeface="Roboto Mon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490250" y="866025"/>
            <a:ext cx="85740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Use study strategies that make</a:t>
            </a:r>
            <a:endParaRPr/>
          </a:p>
          <a:p>
            <a:pPr marL="0" lvl="0" indent="0" algn="l" rtl="0">
              <a:spcBef>
                <a:spcPts val="0"/>
              </a:spcBef>
              <a:spcAft>
                <a:spcPts val="0"/>
              </a:spcAft>
              <a:buNone/>
            </a:pPr>
            <a:r>
              <a:rPr lang="en"/>
              <a:t>the most effective use of open time.</a:t>
            </a:r>
            <a:endParaRPr/>
          </a:p>
        </p:txBody>
      </p:sp>
      <p:sp>
        <p:nvSpPr>
          <p:cNvPr id="81" name="Google Shape;81;p16"/>
          <p:cNvSpPr txBox="1"/>
          <p:nvPr/>
        </p:nvSpPr>
        <p:spPr>
          <a:xfrm>
            <a:off x="490250" y="866025"/>
            <a:ext cx="1264500" cy="492600"/>
          </a:xfrm>
          <a:prstGeom prst="rect">
            <a:avLst/>
          </a:prstGeom>
          <a:solidFill>
            <a:srgbClr val="F6B26B"/>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latin typeface="Roboto Mono"/>
                <a:ea typeface="Roboto Mono"/>
                <a:cs typeface="Roboto Mono"/>
                <a:sym typeface="Roboto Mono"/>
              </a:rPr>
              <a:t>TIP #2</a:t>
            </a:r>
            <a:endParaRPr b="1">
              <a:latin typeface="Roboto Mono"/>
              <a:ea typeface="Roboto Mono"/>
              <a:cs typeface="Roboto Mono"/>
              <a:sym typeface="Roboto Mon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265500" y="2066350"/>
            <a:ext cx="4045200" cy="1710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Which of these study strategies would you </a:t>
            </a:r>
            <a:r>
              <a:rPr lang="en" i="1" u="sng"/>
              <a:t>guess</a:t>
            </a:r>
            <a:r>
              <a:rPr lang="en"/>
              <a:t> is</a:t>
            </a:r>
            <a:endParaRPr/>
          </a:p>
          <a:p>
            <a:pPr marL="0" lvl="0" indent="0" algn="ctr" rtl="0">
              <a:spcBef>
                <a:spcPts val="0"/>
              </a:spcBef>
              <a:spcAft>
                <a:spcPts val="0"/>
              </a:spcAft>
              <a:buNone/>
            </a:pPr>
            <a:r>
              <a:rPr lang="en"/>
              <a:t>most effective?</a:t>
            </a:r>
            <a:endParaRPr/>
          </a:p>
        </p:txBody>
      </p:sp>
      <p:sp>
        <p:nvSpPr>
          <p:cNvPr id="87" name="Google Shape;87;p17"/>
          <p:cNvSpPr txBox="1">
            <a:spLocks noGrp="1"/>
          </p:cNvSpPr>
          <p:nvPr>
            <p:ph type="body" idx="2"/>
          </p:nvPr>
        </p:nvSpPr>
        <p:spPr>
          <a:xfrm>
            <a:off x="4939500" y="724200"/>
            <a:ext cx="4045200" cy="3695100"/>
          </a:xfrm>
          <a:prstGeom prst="rect">
            <a:avLst/>
          </a:prstGeom>
        </p:spPr>
        <p:txBody>
          <a:bodyPr spcFirstLastPara="1" wrap="square" lIns="91425" tIns="91425" rIns="91425" bIns="91425" anchor="ctr" anchorCtr="0">
            <a:noAutofit/>
          </a:bodyPr>
          <a:lstStyle/>
          <a:p>
            <a:pPr marL="457200" lvl="0" indent="-381000" algn="l" rtl="0">
              <a:spcBef>
                <a:spcPts val="0"/>
              </a:spcBef>
              <a:spcAft>
                <a:spcPts val="0"/>
              </a:spcAft>
              <a:buSzPts val="2400"/>
              <a:buChar char="●"/>
            </a:pPr>
            <a:r>
              <a:rPr lang="en" sz="2400"/>
              <a:t>Distributed Practice</a:t>
            </a:r>
            <a:endParaRPr sz="2400"/>
          </a:p>
          <a:p>
            <a:pPr marL="457200" lvl="0" indent="-381000" algn="l" rtl="0">
              <a:spcBef>
                <a:spcPts val="0"/>
              </a:spcBef>
              <a:spcAft>
                <a:spcPts val="0"/>
              </a:spcAft>
              <a:buSzPts val="2400"/>
              <a:buChar char="●"/>
            </a:pPr>
            <a:r>
              <a:rPr lang="en" sz="2400"/>
              <a:t>Highlighting/underlining</a:t>
            </a:r>
            <a:endParaRPr sz="2400"/>
          </a:p>
          <a:p>
            <a:pPr marL="457200" lvl="0" indent="-381000" algn="l" rtl="0">
              <a:spcBef>
                <a:spcPts val="0"/>
              </a:spcBef>
              <a:spcAft>
                <a:spcPts val="0"/>
              </a:spcAft>
              <a:buSzPts val="2400"/>
              <a:buChar char="●"/>
            </a:pPr>
            <a:r>
              <a:rPr lang="en" sz="2400"/>
              <a:t>Memorization</a:t>
            </a:r>
            <a:endParaRPr sz="2400"/>
          </a:p>
          <a:p>
            <a:pPr marL="457200" lvl="0" indent="-381000" algn="l" rtl="0">
              <a:spcBef>
                <a:spcPts val="0"/>
              </a:spcBef>
              <a:spcAft>
                <a:spcPts val="0"/>
              </a:spcAft>
              <a:buSzPts val="2400"/>
              <a:buChar char="●"/>
            </a:pPr>
            <a:r>
              <a:rPr lang="en" sz="2400"/>
              <a:t>Practice testing</a:t>
            </a:r>
            <a:endParaRPr sz="2400"/>
          </a:p>
          <a:p>
            <a:pPr marL="457200" lvl="0" indent="-381000" algn="l" rtl="0">
              <a:spcBef>
                <a:spcPts val="0"/>
              </a:spcBef>
              <a:spcAft>
                <a:spcPts val="0"/>
              </a:spcAft>
              <a:buSzPts val="2400"/>
              <a:buChar char="●"/>
            </a:pPr>
            <a:r>
              <a:rPr lang="en" sz="2400"/>
              <a:t>Re-Reading</a:t>
            </a:r>
            <a:endParaRPr sz="2400"/>
          </a:p>
          <a:p>
            <a:pPr marL="457200" lvl="0" indent="-381000" algn="l" rtl="0">
              <a:spcBef>
                <a:spcPts val="0"/>
              </a:spcBef>
              <a:spcAft>
                <a:spcPts val="0"/>
              </a:spcAft>
              <a:buSzPts val="2400"/>
              <a:buChar char="●"/>
            </a:pPr>
            <a:r>
              <a:rPr lang="en" sz="2400"/>
              <a:t>Self-explanation</a:t>
            </a:r>
            <a:endParaRPr sz="2400"/>
          </a:p>
          <a:p>
            <a:pPr marL="457200" lvl="0" indent="-381000" algn="l" rtl="0">
              <a:spcBef>
                <a:spcPts val="0"/>
              </a:spcBef>
              <a:spcAft>
                <a:spcPts val="0"/>
              </a:spcAft>
              <a:buSzPts val="2400"/>
              <a:buChar char="●"/>
            </a:pPr>
            <a:r>
              <a:rPr lang="en" sz="2400"/>
              <a:t>Summarization</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265500" y="2066350"/>
            <a:ext cx="4045200" cy="1710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Which of these study strategies was </a:t>
            </a:r>
            <a:r>
              <a:rPr lang="en" i="1" u="sng">
                <a:solidFill>
                  <a:srgbClr val="FF9900"/>
                </a:solidFill>
              </a:rPr>
              <a:t>found to be</a:t>
            </a:r>
            <a:endParaRPr i="1" u="sng">
              <a:solidFill>
                <a:srgbClr val="FF9900"/>
              </a:solidFill>
            </a:endParaRPr>
          </a:p>
          <a:p>
            <a:pPr marL="0" lvl="0" indent="0" algn="ctr" rtl="0">
              <a:spcBef>
                <a:spcPts val="0"/>
              </a:spcBef>
              <a:spcAft>
                <a:spcPts val="0"/>
              </a:spcAft>
              <a:buNone/>
            </a:pPr>
            <a:r>
              <a:rPr lang="en"/>
              <a:t>most effective?</a:t>
            </a:r>
            <a:endParaRPr/>
          </a:p>
        </p:txBody>
      </p:sp>
      <p:sp>
        <p:nvSpPr>
          <p:cNvPr id="93" name="Google Shape;93;p18"/>
          <p:cNvSpPr txBox="1">
            <a:spLocks noGrp="1"/>
          </p:cNvSpPr>
          <p:nvPr>
            <p:ph type="body" idx="2"/>
          </p:nvPr>
        </p:nvSpPr>
        <p:spPr>
          <a:xfrm>
            <a:off x="4939500" y="724200"/>
            <a:ext cx="4045200" cy="3695100"/>
          </a:xfrm>
          <a:prstGeom prst="rect">
            <a:avLst/>
          </a:prstGeom>
        </p:spPr>
        <p:txBody>
          <a:bodyPr spcFirstLastPara="1" wrap="square" lIns="91425" tIns="91425" rIns="91425" bIns="91425" anchor="ctr" anchorCtr="0">
            <a:noAutofit/>
          </a:bodyPr>
          <a:lstStyle/>
          <a:p>
            <a:pPr marL="457200" lvl="0" indent="-381000" algn="l" rtl="0">
              <a:spcBef>
                <a:spcPts val="0"/>
              </a:spcBef>
              <a:spcAft>
                <a:spcPts val="0"/>
              </a:spcAft>
              <a:buClr>
                <a:srgbClr val="FF9900"/>
              </a:buClr>
              <a:buSzPts val="2400"/>
              <a:buChar char="●"/>
            </a:pPr>
            <a:r>
              <a:rPr lang="en" sz="2400" b="1">
                <a:solidFill>
                  <a:srgbClr val="FF9900"/>
                </a:solidFill>
              </a:rPr>
              <a:t>Distributed Practice</a:t>
            </a:r>
            <a:endParaRPr sz="2400" b="1">
              <a:solidFill>
                <a:srgbClr val="FF9900"/>
              </a:solidFill>
            </a:endParaRPr>
          </a:p>
          <a:p>
            <a:pPr marL="457200" lvl="0" indent="-381000" algn="l" rtl="0">
              <a:spcBef>
                <a:spcPts val="0"/>
              </a:spcBef>
              <a:spcAft>
                <a:spcPts val="0"/>
              </a:spcAft>
              <a:buSzPts val="2400"/>
              <a:buChar char="●"/>
            </a:pPr>
            <a:r>
              <a:rPr lang="en" sz="2400"/>
              <a:t>Highlighting/underlining</a:t>
            </a:r>
            <a:endParaRPr sz="2400"/>
          </a:p>
          <a:p>
            <a:pPr marL="457200" lvl="0" indent="-381000" algn="l" rtl="0">
              <a:spcBef>
                <a:spcPts val="0"/>
              </a:spcBef>
              <a:spcAft>
                <a:spcPts val="0"/>
              </a:spcAft>
              <a:buSzPts val="2400"/>
              <a:buChar char="●"/>
            </a:pPr>
            <a:r>
              <a:rPr lang="en" sz="2400"/>
              <a:t>Memorization</a:t>
            </a:r>
            <a:endParaRPr sz="2400"/>
          </a:p>
          <a:p>
            <a:pPr marL="457200" lvl="0" indent="-381000" algn="l" rtl="0">
              <a:spcBef>
                <a:spcPts val="0"/>
              </a:spcBef>
              <a:spcAft>
                <a:spcPts val="0"/>
              </a:spcAft>
              <a:buClr>
                <a:srgbClr val="FF9900"/>
              </a:buClr>
              <a:buSzPts val="2400"/>
              <a:buChar char="●"/>
            </a:pPr>
            <a:r>
              <a:rPr lang="en" sz="2400" b="1">
                <a:solidFill>
                  <a:srgbClr val="FF9900"/>
                </a:solidFill>
              </a:rPr>
              <a:t>Practice testing</a:t>
            </a:r>
            <a:endParaRPr sz="2400" b="1">
              <a:solidFill>
                <a:srgbClr val="FF9900"/>
              </a:solidFill>
            </a:endParaRPr>
          </a:p>
          <a:p>
            <a:pPr marL="457200" lvl="0" indent="-381000" algn="l" rtl="0">
              <a:spcBef>
                <a:spcPts val="0"/>
              </a:spcBef>
              <a:spcAft>
                <a:spcPts val="0"/>
              </a:spcAft>
              <a:buSzPts val="2400"/>
              <a:buChar char="●"/>
            </a:pPr>
            <a:r>
              <a:rPr lang="en" sz="2400"/>
              <a:t>Re-Reading</a:t>
            </a:r>
            <a:endParaRPr sz="2400"/>
          </a:p>
          <a:p>
            <a:pPr marL="457200" lvl="0" indent="-381000" algn="l" rtl="0">
              <a:spcBef>
                <a:spcPts val="0"/>
              </a:spcBef>
              <a:spcAft>
                <a:spcPts val="0"/>
              </a:spcAft>
              <a:buClr>
                <a:srgbClr val="FF9900"/>
              </a:buClr>
              <a:buSzPts val="2400"/>
              <a:buChar char="●"/>
            </a:pPr>
            <a:r>
              <a:rPr lang="en" sz="2400" b="1">
                <a:solidFill>
                  <a:srgbClr val="FF9900"/>
                </a:solidFill>
              </a:rPr>
              <a:t>Self-explanation</a:t>
            </a:r>
            <a:endParaRPr sz="2400" b="1">
              <a:solidFill>
                <a:srgbClr val="FF9900"/>
              </a:solidFill>
            </a:endParaRPr>
          </a:p>
          <a:p>
            <a:pPr marL="457200" lvl="0" indent="-381000" algn="l" rtl="0">
              <a:spcBef>
                <a:spcPts val="0"/>
              </a:spcBef>
              <a:spcAft>
                <a:spcPts val="0"/>
              </a:spcAft>
              <a:buSzPts val="2400"/>
              <a:buChar char="●"/>
            </a:pPr>
            <a:r>
              <a:rPr lang="en" sz="2400"/>
              <a:t>Summarization</a:t>
            </a:r>
            <a:endParaRPr sz="2400"/>
          </a:p>
        </p:txBody>
      </p:sp>
      <p:sp>
        <p:nvSpPr>
          <p:cNvPr id="94" name="Google Shape;94;p18"/>
          <p:cNvSpPr txBox="1"/>
          <p:nvPr/>
        </p:nvSpPr>
        <p:spPr>
          <a:xfrm>
            <a:off x="2966400" y="4419300"/>
            <a:ext cx="1973100" cy="52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00" u="sng">
                <a:solidFill>
                  <a:srgbClr val="FFFFFF"/>
                </a:solidFill>
                <a:latin typeface="Oswald"/>
                <a:ea typeface="Oswald"/>
                <a:cs typeface="Oswald"/>
                <a:sym typeface="Oswald"/>
                <a:hlinkClick r:id="rId3"/>
              </a:rPr>
              <a:t>Dunlosky et al. 2013</a:t>
            </a:r>
            <a:endParaRPr sz="1100">
              <a:solidFill>
                <a:srgbClr val="FFFFFF"/>
              </a:solidFill>
              <a:latin typeface="Oswald"/>
              <a:ea typeface="Oswald"/>
              <a:cs typeface="Oswald"/>
              <a:sym typeface="Oswa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9"/>
          <p:cNvPicPr preferRelativeResize="0"/>
          <p:nvPr/>
        </p:nvPicPr>
        <p:blipFill>
          <a:blip r:embed="rId3">
            <a:alphaModFix/>
          </a:blip>
          <a:stretch>
            <a:fillRect/>
          </a:stretch>
        </p:blipFill>
        <p:spPr>
          <a:xfrm>
            <a:off x="1050450" y="208275"/>
            <a:ext cx="7038473" cy="4630427"/>
          </a:xfrm>
          <a:prstGeom prst="rect">
            <a:avLst/>
          </a:prstGeom>
          <a:noFill/>
          <a:ln>
            <a:noFill/>
          </a:ln>
        </p:spPr>
      </p:pic>
      <p:sp>
        <p:nvSpPr>
          <p:cNvPr id="100" name="Google Shape;100;p19"/>
          <p:cNvSpPr txBox="1"/>
          <p:nvPr/>
        </p:nvSpPr>
        <p:spPr>
          <a:xfrm>
            <a:off x="6413525" y="4838700"/>
            <a:ext cx="1836000" cy="30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00">
                <a:solidFill>
                  <a:srgbClr val="FFFFFF"/>
                </a:solidFill>
                <a:latin typeface="Oswald"/>
                <a:ea typeface="Oswald"/>
                <a:cs typeface="Oswald"/>
                <a:sym typeface="Oswald"/>
              </a:rPr>
              <a:t>Cook, Kennedy, &amp; McGuire 2013</a:t>
            </a:r>
            <a:endParaRPr sz="1100">
              <a:solidFill>
                <a:srgbClr val="FFFFFF"/>
              </a:solidFill>
              <a:latin typeface="Oswald"/>
              <a:ea typeface="Oswald"/>
              <a:cs typeface="Oswald"/>
              <a:sym typeface="Oswa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0"/>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t>What if my class goes remote?</a:t>
            </a:r>
            <a:endParaRPr sz="4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Keep your schedule.</a:t>
            </a:r>
            <a:endParaRPr/>
          </a:p>
        </p:txBody>
      </p:sp>
      <p:sp>
        <p:nvSpPr>
          <p:cNvPr id="111" name="Google Shape;111;p21"/>
          <p:cNvSpPr txBox="1"/>
          <p:nvPr/>
        </p:nvSpPr>
        <p:spPr>
          <a:xfrm>
            <a:off x="490250" y="866025"/>
            <a:ext cx="1264500" cy="512100"/>
          </a:xfrm>
          <a:prstGeom prst="rect">
            <a:avLst/>
          </a:prstGeom>
          <a:solidFill>
            <a:srgbClr val="F6B26B"/>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latin typeface="Roboto Mono"/>
                <a:ea typeface="Roboto Mono"/>
                <a:cs typeface="Roboto Mono"/>
                <a:sym typeface="Roboto Mono"/>
              </a:rPr>
              <a:t>TIP #3</a:t>
            </a:r>
            <a:endParaRPr b="1">
              <a:latin typeface="Roboto Mono"/>
              <a:ea typeface="Roboto Mono"/>
              <a:cs typeface="Roboto Mono"/>
              <a:sym typeface="Roboto Mono"/>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2159</Words>
  <Application>Microsoft Office PowerPoint</Application>
  <PresentationFormat>On-screen Show (16:9)</PresentationFormat>
  <Paragraphs>130</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Roboto Mono</vt:lpstr>
      <vt:lpstr>Arial</vt:lpstr>
      <vt:lpstr>Oswald</vt:lpstr>
      <vt:lpstr>Average</vt:lpstr>
      <vt:lpstr>Slate</vt:lpstr>
      <vt:lpstr>Tips for Learning During Disruption</vt:lpstr>
      <vt:lpstr>What is the best way to use unstructured time?</vt:lpstr>
      <vt:lpstr>Rest and stay healthy.</vt:lpstr>
      <vt:lpstr>Use study strategies that make the most effective use of open time.</vt:lpstr>
      <vt:lpstr>Which of these study strategies would you guess is most effective?</vt:lpstr>
      <vt:lpstr>Which of these study strategies was found to be most effective?</vt:lpstr>
      <vt:lpstr>PowerPoint Presentation</vt:lpstr>
      <vt:lpstr>What if my class goes remote?</vt:lpstr>
      <vt:lpstr>Keep your schedule.</vt:lpstr>
      <vt:lpstr>Keep taking notes.</vt:lpstr>
      <vt:lpstr>Check email and notifications regularly.</vt:lpstr>
      <vt:lpstr>Increase communication  with your professors.</vt:lpstr>
      <vt:lpstr>Stay connected with students.</vt:lpstr>
      <vt:lpstr>Be flexible and considerate.</vt:lpstr>
      <vt:lpstr>Bibliography</vt:lpstr>
      <vt:lpstr>Questions? Suggestions?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Learning During Disruption</dc:title>
  <dc:creator>Mader, Jodie Noelle</dc:creator>
  <cp:lastModifiedBy>Mader, Jodie Noelle</cp:lastModifiedBy>
  <cp:revision>1</cp:revision>
  <dcterms:modified xsi:type="dcterms:W3CDTF">2020-03-23T11:09:27Z</dcterms:modified>
</cp:coreProperties>
</file>